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56" r:id="rId2"/>
    <p:sldId id="267" r:id="rId3"/>
    <p:sldId id="268" r:id="rId4"/>
    <p:sldId id="260" r:id="rId5"/>
    <p:sldId id="269" r:id="rId6"/>
    <p:sldId id="261" r:id="rId7"/>
    <p:sldId id="270" r:id="rId8"/>
    <p:sldId id="262" r:id="rId9"/>
    <p:sldId id="271" r:id="rId10"/>
    <p:sldId id="272" r:id="rId11"/>
    <p:sldId id="273" r:id="rId12"/>
    <p:sldId id="263" r:id="rId13"/>
    <p:sldId id="264" r:id="rId14"/>
    <p:sldId id="275" r:id="rId15"/>
    <p:sldId id="277" r:id="rId16"/>
    <p:sldId id="265" r:id="rId17"/>
    <p:sldId id="278"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jeGB4JhbRX/IIEiTeZlV+pTeZ6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EED2076-C397-42DA-B75B-F407C487DB14}">
  <a:tblStyle styleId="{CEED2076-C397-42DA-B75B-F407C487DB1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218" autoAdjust="0"/>
  </p:normalViewPr>
  <p:slideViewPr>
    <p:cSldViewPr snapToGrid="0">
      <p:cViewPr>
        <p:scale>
          <a:sx n="66" d="100"/>
          <a:sy n="66" d="100"/>
        </p:scale>
        <p:origin x="1301"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Hello, my name is Daniel and this is the final demo for our senior project “3D Printing by Selective Laser Sintering”. The other engineers that will be speaking are Michael </a:t>
            </a:r>
            <a:r>
              <a:rPr lang="en-US" dirty="0" err="1"/>
              <a:t>Rogatinsky</a:t>
            </a:r>
            <a:r>
              <a:rPr lang="en-US" dirty="0"/>
              <a:t>, Luis Carrillo, and Michael McMahon</a:t>
            </a: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4" name="Google Shape;23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451033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Once the print for smiley completed, we carefully removed the print from the print area. As shown in the video, the print stayed intake once removing it. This marks our first successful print with our 3D printer.</a:t>
            </a:r>
            <a:endParaRPr dirty="0"/>
          </a:p>
        </p:txBody>
      </p:sp>
      <p:sp>
        <p:nvSpPr>
          <p:cNvPr id="197" name="Google Shape;19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479533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following are the results from the Smiley Print</a:t>
            </a:r>
          </a:p>
          <a:p>
            <a:pPr marL="0" lvl="0" indent="0" algn="l" rtl="0">
              <a:spcBef>
                <a:spcPts val="0"/>
              </a:spcBef>
              <a:spcAft>
                <a:spcPts val="0"/>
              </a:spcAft>
              <a:buNone/>
            </a:pPr>
            <a:r>
              <a:rPr lang="en-US" dirty="0"/>
              <a:t>In Figure A, we can see smiley in the print area immediately after the completion of the print.</a:t>
            </a:r>
          </a:p>
          <a:p>
            <a:pPr marL="0" lvl="0" indent="0" algn="l" rtl="0">
              <a:spcBef>
                <a:spcPts val="0"/>
              </a:spcBef>
              <a:spcAft>
                <a:spcPts val="0"/>
              </a:spcAft>
              <a:buNone/>
            </a:pPr>
            <a:r>
              <a:rPr lang="en-US" dirty="0"/>
              <a:t>Figure B shows smiley after being removed. One thing to note is the distinct diagonal lines. This is primarily due to the constant laser power. In areas where the lines were shorter, it heated the powder more causing it to slightly melt. The degree at which the powder melted is strongly correlated to the line length</a:t>
            </a:r>
          </a:p>
          <a:p>
            <a:pPr marL="0" lvl="0" indent="0" algn="l" rtl="0">
              <a:spcBef>
                <a:spcPts val="0"/>
              </a:spcBef>
              <a:spcAft>
                <a:spcPts val="0"/>
              </a:spcAft>
              <a:buNone/>
            </a:pPr>
            <a:r>
              <a:rPr lang="en-US" dirty="0"/>
              <a:t>Figure C shows the thickness of Smiley. We measured the thickness to be 4.9 mm. Smiley was modeled to be 2.4 mm therefore there was 2.5 mm of unintended penetration. From empirical evidence, we can design around this value before printing.</a:t>
            </a:r>
          </a:p>
        </p:txBody>
      </p:sp>
      <p:sp>
        <p:nvSpPr>
          <p:cNvPr id="273" name="Google Shape;27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7" name="Google Shape;28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Some issues with high scanning speeds were encountered.  In this video clip, the printer is attempting to print a square with diagonal line exposures.  The first half of the square started off well.  However, as the print progressed, the arms holding the laser module began to resonate with each other, and the exposed area seemed to no longer progress.  Instead, the laser module seems to scan over the same area until the resonance becomes so great such that the printer arms flail wildly.  Thankfully, no mechanical failures occurred due to the resonance, but the model was not successfully printed with diagonal exposures.  </a:t>
            </a:r>
            <a:endParaRPr dirty="0"/>
          </a:p>
        </p:txBody>
      </p:sp>
      <p:sp>
        <p:nvSpPr>
          <p:cNvPr id="287" name="Google Shape;28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068116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are the results of the high speed scanning test.  In figure (a), the initial outline of the square can be seen in the tea mix.  Figure (b) shows the resulting print extracted from the print bed.  While mechanically strong, the print has excessively burnt areas, specifically where the resonance peaked.  </a:t>
            </a:r>
          </a:p>
        </p:txBody>
      </p:sp>
      <p:sp>
        <p:nvSpPr>
          <p:cNvPr id="273" name="Google Shape;27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042313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As a final test of reproducibility, we decided to print the UCF Pegasus logo with the raspberry tea mix.  The test print came out extremely well, with all parts remaining intact.  This is in part due to the larger dimensions of the logo; we added two more layers of thickness to have four layers total.  Printing and exposure characteristics are similar to the Smiley model.  Parts of the Pegasus logo experienced more local exposure than others, which resulted in melted areas of the print. </a:t>
            </a:r>
            <a:endParaRPr dirty="0"/>
          </a:p>
        </p:txBody>
      </p:sp>
      <p:sp>
        <p:nvSpPr>
          <p:cNvPr id="301" name="Google Shape;30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 conclusion, our prototype was a success. With more time and testing, we would be able to dial in the process parameter for proper SLS 3D printing. Thank you for watching our final demo.</a:t>
            </a:r>
            <a:endParaRPr dirty="0"/>
          </a:p>
        </p:txBody>
      </p:sp>
      <p:sp>
        <p:nvSpPr>
          <p:cNvPr id="287" name="Google Shape;28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916273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 order to generate the gcode we need, our 3d model must first be sliced in a slicer; we chose Slic3r for this because it worked well and allowed us to configure our printer specifications without creating an entirely new printer profile like </a:t>
            </a:r>
            <a:r>
              <a:rPr lang="en-US" dirty="0" err="1"/>
              <a:t>cura</a:t>
            </a:r>
            <a:r>
              <a:rPr lang="en-US" dirty="0"/>
              <a:t> would. In Slic3r, we set the bed size to 100X100 mm with a movement speed of 30 mm/s and a layer height of 1.25 mm in order to match our printer and powder specifications. </a:t>
            </a:r>
          </a:p>
          <a:p>
            <a:pPr marL="0" lvl="0" indent="0" algn="l" rtl="0">
              <a:spcBef>
                <a:spcPts val="0"/>
              </a:spcBef>
              <a:spcAft>
                <a:spcPts val="0"/>
              </a:spcAft>
              <a:buNone/>
            </a:pPr>
            <a:r>
              <a:rPr lang="en-US" dirty="0"/>
              <a:t>Once the model was sliced and the gcode generated, we could pass it into our postprocessing script to make the gcode more suitable for an </a:t>
            </a:r>
            <a:r>
              <a:rPr lang="en-US" dirty="0" err="1"/>
              <a:t>sls</a:t>
            </a:r>
            <a:r>
              <a:rPr lang="en-US" dirty="0"/>
              <a:t> printer. Extrusion commands get changed to laser power commands with the laser being turned off in between movements and for travel movements, material is added in between layers instead of during layers, and just about any other modifications can be made too by modifying the script as needed. The script is written in python for ease of use and modification, and can process about 800,000 lines of gcode per second but a progress bar is also provided for more complex prints that may take longer to process.</a:t>
            </a:r>
            <a:endParaRPr dirty="0"/>
          </a:p>
        </p:txBody>
      </p:sp>
      <p:sp>
        <p:nvSpPr>
          <p:cNvPr id="179" name="Google Shape;17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537686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To ensure that the printer is properly calibrated before each print, the </a:t>
            </a:r>
            <a:r>
              <a:rPr lang="en-US" dirty="0" err="1"/>
              <a:t>homming</a:t>
            </a:r>
            <a:r>
              <a:rPr lang="en-US" dirty="0"/>
              <a:t> sequence is used to properly set all motor locations. First the x and y axes are homed and left in there park position (-5, -49).</a:t>
            </a:r>
          </a:p>
          <a:p>
            <a:pPr marL="0" lvl="0" indent="0" algn="l" rtl="0">
              <a:spcBef>
                <a:spcPts val="0"/>
              </a:spcBef>
              <a:spcAft>
                <a:spcPts val="0"/>
              </a:spcAft>
              <a:buNone/>
            </a:pPr>
            <a:r>
              <a:rPr lang="en-US" dirty="0"/>
              <a:t>Then the z axis is homed and set to its 0 position, fallowed by the reservoir which is moved to the desired height to not use </a:t>
            </a:r>
            <a:r>
              <a:rPr lang="en-US" dirty="0" err="1"/>
              <a:t>exces</a:t>
            </a:r>
            <a:r>
              <a:rPr lang="en-US" dirty="0"/>
              <a:t> powder, and </a:t>
            </a:r>
            <a:r>
              <a:rPr lang="en-US" dirty="0" err="1"/>
              <a:t>finaly</a:t>
            </a:r>
            <a:r>
              <a:rPr lang="en-US" dirty="0"/>
              <a:t> the sweeper mechanism. </a:t>
            </a:r>
          </a:p>
          <a:p>
            <a:pPr marL="0" lvl="0" indent="0" algn="l" rtl="0">
              <a:spcBef>
                <a:spcPts val="0"/>
              </a:spcBef>
              <a:spcAft>
                <a:spcPts val="0"/>
              </a:spcAft>
              <a:buNone/>
            </a:pPr>
            <a:r>
              <a:rPr lang="en-US" dirty="0"/>
              <a:t>After all this, the reservoir can be filled with powder for the print </a:t>
            </a:r>
            <a:r>
              <a:rPr lang="en-US" dirty="0" err="1"/>
              <a:t>withought</a:t>
            </a:r>
            <a:r>
              <a:rPr lang="en-US" dirty="0"/>
              <a:t> needing to worry about measuring out the proper amount.</a:t>
            </a:r>
          </a:p>
        </p:txBody>
      </p:sp>
      <p:sp>
        <p:nvSpPr>
          <p:cNvPr id="179" name="Google Shape;17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7" name="Google Shape;19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7" name="Google Shape;19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575845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dirty="0"/>
          </a:p>
        </p:txBody>
      </p:sp>
      <p:sp>
        <p:nvSpPr>
          <p:cNvPr id="211" name="Google Shape;21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dirty="0">
                <a:latin typeface="Calibri"/>
                <a:ea typeface="Calibri"/>
                <a:cs typeface="Calibri"/>
                <a:sym typeface="Calibri"/>
              </a:rPr>
              <a:t>The following is the video of Test 1. After uploading the </a:t>
            </a:r>
            <a:r>
              <a:rPr lang="en-US" sz="1800" dirty="0" err="1">
                <a:latin typeface="Calibri"/>
                <a:ea typeface="Calibri"/>
                <a:cs typeface="Calibri"/>
                <a:sym typeface="Calibri"/>
              </a:rPr>
              <a:t>gcode</a:t>
            </a:r>
            <a:r>
              <a:rPr lang="en-US" sz="1800" dirty="0">
                <a:latin typeface="Calibri"/>
                <a:ea typeface="Calibri"/>
                <a:cs typeface="Calibri"/>
                <a:sym typeface="Calibri"/>
              </a:rPr>
              <a:t>, we initiated the print. The first segment of the video shows the calibration sequence of the x-y scanner. After calibration, the scanner will begin to draw the initial layer. The test also demonstrates that the power module can successfully convert wall power into regulated DC voltage and supply the necessary DC power for complete stepper motor operation. The test will continue until it reaches the midpoint of the second layer. From there, we will compare the final results with the “Smiley” model.</a:t>
            </a:r>
            <a:endParaRPr dirty="0"/>
          </a:p>
          <a:p>
            <a:pPr marL="0" lvl="0" indent="0" algn="l" rtl="0">
              <a:spcBef>
                <a:spcPts val="0"/>
              </a:spcBef>
              <a:spcAft>
                <a:spcPts val="0"/>
              </a:spcAft>
              <a:buNone/>
            </a:pPr>
            <a:endParaRPr dirty="0"/>
          </a:p>
        </p:txBody>
      </p:sp>
      <p:sp>
        <p:nvSpPr>
          <p:cNvPr id="197" name="Google Shape;19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535345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4" name="Google Shape;23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After sintering each layer, the build plate moves down 1.2 mm and the powder plate moves up 1.2 mm. The sweeper delivers a new layer of powder to the build area without disturbing the sintered layer. The process of sintering and powder delivery continues until the print is complete.</a:t>
            </a:r>
            <a:endParaRPr dirty="0"/>
          </a:p>
        </p:txBody>
      </p:sp>
      <p:sp>
        <p:nvSpPr>
          <p:cNvPr id="197" name="Google Shape;19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4084852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7"/>
          <p:cNvSpPr>
            <a:spLocks noGrp="1"/>
          </p:cNvSpPr>
          <p:nvPr>
            <p:ph type="pic" idx="2"/>
          </p:nvPr>
        </p:nvSpPr>
        <p:spPr>
          <a:xfrm>
            <a:off x="5183188" y="987425"/>
            <a:ext cx="6172200" cy="4873625"/>
          </a:xfrm>
          <a:prstGeom prst="rect">
            <a:avLst/>
          </a:prstGeom>
          <a:noFill/>
          <a:ln>
            <a:noFill/>
          </a:ln>
        </p:spPr>
      </p:sp>
      <p:sp>
        <p:nvSpPr>
          <p:cNvPr id="68" name="Google Shape;68;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jpg"/><Relationship Id="rId5" Type="http://schemas.openxmlformats.org/officeDocument/2006/relationships/image" Target="../media/image1.pn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2.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jp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0" y="6531429"/>
            <a:ext cx="12192000" cy="3265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
          <p:cNvSpPr txBox="1"/>
          <p:nvPr/>
        </p:nvSpPr>
        <p:spPr>
          <a:xfrm>
            <a:off x="-56993" y="6531428"/>
            <a:ext cx="4147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F2C413"/>
                </a:solidFill>
                <a:latin typeface="Cambria"/>
                <a:ea typeface="Cambria"/>
                <a:cs typeface="Cambria"/>
                <a:sym typeface="Cambria"/>
              </a:rPr>
              <a:t>Group 12</a:t>
            </a:r>
            <a:endParaRPr/>
          </a:p>
        </p:txBody>
      </p:sp>
      <p:sp>
        <p:nvSpPr>
          <p:cNvPr id="91" name="Google Shape;91;p1"/>
          <p:cNvSpPr txBox="1">
            <a:spLocks noGrp="1"/>
          </p:cNvSpPr>
          <p:nvPr>
            <p:ph type="sldNum" idx="12"/>
          </p:nvPr>
        </p:nvSpPr>
        <p:spPr>
          <a:xfrm>
            <a:off x="9448800" y="6531429"/>
            <a:ext cx="2743200" cy="326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600">
                <a:solidFill>
                  <a:srgbClr val="F2C413"/>
                </a:solidFill>
                <a:latin typeface="Cambria"/>
                <a:ea typeface="Cambria"/>
                <a:cs typeface="Cambria"/>
                <a:sym typeface="Cambria"/>
              </a:rPr>
              <a:t>1</a:t>
            </a:fld>
            <a:endParaRPr sz="1600">
              <a:solidFill>
                <a:srgbClr val="F2C413"/>
              </a:solidFill>
              <a:latin typeface="Cambria"/>
              <a:ea typeface="Cambria"/>
              <a:cs typeface="Cambria"/>
              <a:sym typeface="Cambria"/>
            </a:endParaRPr>
          </a:p>
        </p:txBody>
      </p:sp>
      <p:pic>
        <p:nvPicPr>
          <p:cNvPr id="92" name="Google Shape;92;p1" descr="Logo&#10;&#10;Description automatically generated"/>
          <p:cNvPicPr preferRelativeResize="0"/>
          <p:nvPr/>
        </p:nvPicPr>
        <p:blipFill rotWithShape="1">
          <a:blip r:embed="rId5">
            <a:alphaModFix/>
          </a:blip>
          <a:srcRect/>
          <a:stretch/>
        </p:blipFill>
        <p:spPr>
          <a:xfrm>
            <a:off x="1" y="1"/>
            <a:ext cx="750770" cy="1013088"/>
          </a:xfrm>
          <a:prstGeom prst="rect">
            <a:avLst/>
          </a:prstGeom>
          <a:noFill/>
          <a:ln>
            <a:noFill/>
          </a:ln>
        </p:spPr>
      </p:pic>
      <p:sp>
        <p:nvSpPr>
          <p:cNvPr id="93" name="Google Shape;93;p1"/>
          <p:cNvSpPr txBox="1"/>
          <p:nvPr/>
        </p:nvSpPr>
        <p:spPr>
          <a:xfrm>
            <a:off x="1" y="797804"/>
            <a:ext cx="12191999"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ambria"/>
                <a:ea typeface="Cambria"/>
                <a:cs typeface="Cambria"/>
                <a:sym typeface="Cambria"/>
              </a:rPr>
              <a:t>3D Printing by</a:t>
            </a:r>
            <a:endParaRPr/>
          </a:p>
          <a:p>
            <a:pPr marL="0" marR="0" lvl="0" indent="0" algn="ctr" rtl="0">
              <a:spcBef>
                <a:spcPts val="0"/>
              </a:spcBef>
              <a:spcAft>
                <a:spcPts val="0"/>
              </a:spcAft>
              <a:buNone/>
            </a:pPr>
            <a:r>
              <a:rPr lang="en-US" sz="4800" b="1">
                <a:solidFill>
                  <a:schemeClr val="dk1"/>
                </a:solidFill>
                <a:latin typeface="Cambria"/>
                <a:ea typeface="Cambria"/>
                <a:cs typeface="Cambria"/>
                <a:sym typeface="Cambria"/>
              </a:rPr>
              <a:t>Selective Laser Sintering</a:t>
            </a:r>
            <a:endParaRPr/>
          </a:p>
        </p:txBody>
      </p:sp>
      <p:sp>
        <p:nvSpPr>
          <p:cNvPr id="94" name="Google Shape;94;p1"/>
          <p:cNvSpPr/>
          <p:nvPr/>
        </p:nvSpPr>
        <p:spPr>
          <a:xfrm>
            <a:off x="4276494" y="6519445"/>
            <a:ext cx="36390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95" name="Google Shape;95;p1"/>
          <p:cNvSpPr txBox="1"/>
          <p:nvPr/>
        </p:nvSpPr>
        <p:spPr>
          <a:xfrm>
            <a:off x="5149513" y="3236370"/>
            <a:ext cx="189296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mbria"/>
                <a:ea typeface="Cambria"/>
                <a:cs typeface="Cambria"/>
                <a:sym typeface="Cambria"/>
              </a:rPr>
              <a:t>Group</a:t>
            </a:r>
            <a:r>
              <a:rPr lang="en-US" sz="2000">
                <a:solidFill>
                  <a:schemeClr val="dk1"/>
                </a:solidFill>
                <a:latin typeface="Cambria"/>
                <a:ea typeface="Cambria"/>
                <a:cs typeface="Cambria"/>
                <a:sym typeface="Cambria"/>
              </a:rPr>
              <a:t> </a:t>
            </a:r>
            <a:r>
              <a:rPr lang="en-US" sz="2800">
                <a:solidFill>
                  <a:schemeClr val="dk1"/>
                </a:solidFill>
                <a:latin typeface="Cambria"/>
                <a:ea typeface="Cambria"/>
                <a:cs typeface="Cambria"/>
                <a:sym typeface="Cambria"/>
              </a:rPr>
              <a:t>12</a:t>
            </a:r>
            <a:endParaRPr sz="2000">
              <a:solidFill>
                <a:schemeClr val="dk1"/>
              </a:solidFill>
              <a:latin typeface="Cambria"/>
              <a:ea typeface="Cambria"/>
              <a:cs typeface="Cambria"/>
              <a:sym typeface="Cambria"/>
            </a:endParaRPr>
          </a:p>
        </p:txBody>
      </p:sp>
      <p:sp>
        <p:nvSpPr>
          <p:cNvPr id="96" name="Google Shape;96;p1"/>
          <p:cNvSpPr txBox="1">
            <a:spLocks noGrp="1"/>
          </p:cNvSpPr>
          <p:nvPr>
            <p:ph type="subTitle" idx="1"/>
          </p:nvPr>
        </p:nvSpPr>
        <p:spPr>
          <a:xfrm>
            <a:off x="3144250" y="3977304"/>
            <a:ext cx="6513095" cy="2387600"/>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2400"/>
              <a:buNone/>
            </a:pPr>
            <a:r>
              <a:rPr lang="en-US">
                <a:latin typeface="Cambria"/>
                <a:ea typeface="Cambria"/>
                <a:cs typeface="Cambria"/>
                <a:sym typeface="Cambria"/>
              </a:rPr>
              <a:t>Luis Carrillo 			Electrical Engineer</a:t>
            </a:r>
            <a:endParaRPr/>
          </a:p>
          <a:p>
            <a:pPr marL="0" lvl="0" indent="0" algn="just" rtl="0">
              <a:lnSpc>
                <a:spcPct val="90000"/>
              </a:lnSpc>
              <a:spcBef>
                <a:spcPts val="1000"/>
              </a:spcBef>
              <a:spcAft>
                <a:spcPts val="0"/>
              </a:spcAft>
              <a:buClr>
                <a:schemeClr val="dk1"/>
              </a:buClr>
              <a:buSzPts val="2400"/>
              <a:buNone/>
            </a:pPr>
            <a:r>
              <a:rPr lang="en-US">
                <a:latin typeface="Cambria"/>
                <a:ea typeface="Cambria"/>
                <a:cs typeface="Cambria"/>
                <a:sym typeface="Cambria"/>
              </a:rPr>
              <a:t>Michael McMahon		Photonic Engineer</a:t>
            </a:r>
            <a:endParaRPr/>
          </a:p>
          <a:p>
            <a:pPr marL="0" lvl="0" indent="0" algn="just" rtl="0">
              <a:lnSpc>
                <a:spcPct val="90000"/>
              </a:lnSpc>
              <a:spcBef>
                <a:spcPts val="1000"/>
              </a:spcBef>
              <a:spcAft>
                <a:spcPts val="0"/>
              </a:spcAft>
              <a:buClr>
                <a:schemeClr val="dk1"/>
              </a:buClr>
              <a:buSzPts val="2400"/>
              <a:buNone/>
            </a:pPr>
            <a:r>
              <a:rPr lang="en-US">
                <a:latin typeface="Cambria"/>
                <a:ea typeface="Cambria"/>
                <a:cs typeface="Cambria"/>
                <a:sym typeface="Cambria"/>
              </a:rPr>
              <a:t>Michael Rogatinsky		Computer Engineer</a:t>
            </a:r>
            <a:endParaRPr/>
          </a:p>
          <a:p>
            <a:pPr marL="0" lvl="0" indent="0" algn="just" rtl="0">
              <a:lnSpc>
                <a:spcPct val="90000"/>
              </a:lnSpc>
              <a:spcBef>
                <a:spcPts val="1000"/>
              </a:spcBef>
              <a:spcAft>
                <a:spcPts val="0"/>
              </a:spcAft>
              <a:buClr>
                <a:schemeClr val="dk1"/>
              </a:buClr>
              <a:buSzPts val="2400"/>
              <a:buNone/>
            </a:pPr>
            <a:r>
              <a:rPr lang="en-US">
                <a:latin typeface="Cambria"/>
                <a:ea typeface="Cambria"/>
                <a:cs typeface="Cambria"/>
                <a:sym typeface="Cambria"/>
              </a:rPr>
              <a:t>Daniel Valledor		Electrical Engineer</a:t>
            </a:r>
            <a:endParaRPr/>
          </a:p>
          <a:p>
            <a:pPr marL="0" lvl="0" indent="0" algn="l" rtl="0">
              <a:lnSpc>
                <a:spcPct val="90000"/>
              </a:lnSpc>
              <a:spcBef>
                <a:spcPts val="1000"/>
              </a:spcBef>
              <a:spcAft>
                <a:spcPts val="0"/>
              </a:spcAft>
              <a:buClr>
                <a:schemeClr val="dk1"/>
              </a:buClr>
              <a:buSzPts val="2400"/>
              <a:buNone/>
            </a:pPr>
            <a:endParaRPr/>
          </a:p>
        </p:txBody>
      </p:sp>
      <p:sp>
        <p:nvSpPr>
          <p:cNvPr id="97" name="Google Shape;97;p1"/>
          <p:cNvSpPr txBox="1"/>
          <p:nvPr/>
        </p:nvSpPr>
        <p:spPr>
          <a:xfrm>
            <a:off x="4303706" y="2357476"/>
            <a:ext cx="358458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mbria"/>
                <a:ea typeface="Cambria"/>
                <a:cs typeface="Cambria"/>
                <a:sym typeface="Cambria"/>
              </a:rPr>
              <a:t>Final</a:t>
            </a:r>
            <a:r>
              <a:rPr lang="en-US" sz="2800" dirty="0">
                <a:solidFill>
                  <a:schemeClr val="dk1"/>
                </a:solidFill>
                <a:latin typeface="Cambria"/>
                <a:ea typeface="Cambria"/>
                <a:cs typeface="Cambria"/>
                <a:sym typeface="Cambria"/>
              </a:rPr>
              <a:t> </a:t>
            </a:r>
            <a:r>
              <a:rPr lang="en-US" sz="3600" dirty="0">
                <a:solidFill>
                  <a:schemeClr val="dk1"/>
                </a:solidFill>
                <a:latin typeface="Cambria"/>
                <a:ea typeface="Cambria"/>
                <a:cs typeface="Cambria"/>
                <a:sym typeface="Cambria"/>
              </a:rPr>
              <a:t>Demo</a:t>
            </a:r>
            <a:endParaRPr sz="2000" dirty="0">
              <a:solidFill>
                <a:schemeClr val="dk1"/>
              </a:solidFill>
              <a:latin typeface="Cambria"/>
              <a:ea typeface="Cambria"/>
              <a:cs typeface="Cambria"/>
              <a:sym typeface="Cambria"/>
            </a:endParaRPr>
          </a:p>
        </p:txBody>
      </p:sp>
      <p:pic>
        <p:nvPicPr>
          <p:cNvPr id="4" name="Audio 3">
            <a:hlinkClick r:id="" action="ppaction://media"/>
            <a:extLst>
              <a:ext uri="{FF2B5EF4-FFF2-40B4-BE49-F238E27FC236}">
                <a16:creationId xmlns:a16="http://schemas.microsoft.com/office/drawing/2014/main" id="{9F34A989-68B0-4287-B569-DC4FE1BC22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640"/>
    </mc:Choice>
    <mc:Fallback>
      <p:transition spd="slow" advTm="1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7"/>
          <p:cNvSpPr/>
          <p:nvPr/>
        </p:nvSpPr>
        <p:spPr>
          <a:xfrm>
            <a:off x="0" y="6531429"/>
            <a:ext cx="12192000" cy="3265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7"/>
          <p:cNvSpPr txBox="1"/>
          <p:nvPr/>
        </p:nvSpPr>
        <p:spPr>
          <a:xfrm>
            <a:off x="-56993" y="6531428"/>
            <a:ext cx="4147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38" name="Google Shape;238;p7"/>
          <p:cNvSpPr txBox="1">
            <a:spLocks noGrp="1"/>
          </p:cNvSpPr>
          <p:nvPr>
            <p:ph type="sldNum" idx="12"/>
          </p:nvPr>
        </p:nvSpPr>
        <p:spPr>
          <a:xfrm>
            <a:off x="9448800" y="6531429"/>
            <a:ext cx="2743200" cy="326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600" dirty="0">
                <a:solidFill>
                  <a:srgbClr val="F2C413"/>
                </a:solidFill>
                <a:latin typeface="Cambria"/>
                <a:ea typeface="Cambria"/>
                <a:cs typeface="Cambria"/>
                <a:sym typeface="Cambria"/>
              </a:rPr>
              <a:t>7</a:t>
            </a:r>
            <a:endParaRPr sz="1600" dirty="0">
              <a:solidFill>
                <a:srgbClr val="F2C413"/>
              </a:solidFill>
              <a:latin typeface="Cambria"/>
              <a:ea typeface="Cambria"/>
              <a:cs typeface="Cambria"/>
              <a:sym typeface="Cambria"/>
            </a:endParaRPr>
          </a:p>
        </p:txBody>
      </p:sp>
      <p:pic>
        <p:nvPicPr>
          <p:cNvPr id="239" name="Google Shape;239;p7" descr="Logo&#10;&#10;Description automatically generated"/>
          <p:cNvPicPr preferRelativeResize="0"/>
          <p:nvPr/>
        </p:nvPicPr>
        <p:blipFill rotWithShape="1">
          <a:blip r:embed="rId3">
            <a:alphaModFix/>
          </a:blip>
          <a:srcRect/>
          <a:stretch/>
        </p:blipFill>
        <p:spPr>
          <a:xfrm>
            <a:off x="1" y="1"/>
            <a:ext cx="750770" cy="1013088"/>
          </a:xfrm>
          <a:prstGeom prst="rect">
            <a:avLst/>
          </a:prstGeom>
          <a:noFill/>
          <a:ln>
            <a:noFill/>
          </a:ln>
        </p:spPr>
      </p:pic>
      <p:sp>
        <p:nvSpPr>
          <p:cNvPr id="241" name="Google Shape;241;p7"/>
          <p:cNvSpPr txBox="1"/>
          <p:nvPr/>
        </p:nvSpPr>
        <p:spPr>
          <a:xfrm>
            <a:off x="1" y="3105834"/>
            <a:ext cx="1219199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mbria"/>
                <a:ea typeface="Cambria"/>
                <a:cs typeface="Cambria"/>
                <a:sym typeface="Cambria"/>
              </a:rPr>
              <a:t>Removing the Print</a:t>
            </a:r>
            <a:endParaRPr dirty="0"/>
          </a:p>
        </p:txBody>
      </p:sp>
      <p:sp>
        <p:nvSpPr>
          <p:cNvPr id="242" name="Google Shape;242;p7"/>
          <p:cNvSpPr/>
          <p:nvPr/>
        </p:nvSpPr>
        <p:spPr>
          <a:xfrm>
            <a:off x="4276494" y="6519445"/>
            <a:ext cx="36390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Tree>
    <p:extLst>
      <p:ext uri="{BB962C8B-B14F-4D97-AF65-F5344CB8AC3E}">
        <p14:creationId xmlns:p14="http://schemas.microsoft.com/office/powerpoint/2010/main" val="1132630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5"/>
          <p:cNvSpPr/>
          <p:nvPr/>
        </p:nvSpPr>
        <p:spPr>
          <a:xfrm>
            <a:off x="0" y="6531429"/>
            <a:ext cx="12192000" cy="3265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5"/>
          <p:cNvSpPr txBox="1"/>
          <p:nvPr/>
        </p:nvSpPr>
        <p:spPr>
          <a:xfrm>
            <a:off x="-56993" y="6531428"/>
            <a:ext cx="4147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01" name="Google Shape;201;p5"/>
          <p:cNvSpPr txBox="1">
            <a:spLocks noGrp="1"/>
          </p:cNvSpPr>
          <p:nvPr>
            <p:ph type="sldNum" idx="12"/>
          </p:nvPr>
        </p:nvSpPr>
        <p:spPr>
          <a:xfrm>
            <a:off x="9448800" y="6531429"/>
            <a:ext cx="2743200" cy="326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600">
                <a:solidFill>
                  <a:srgbClr val="F2C413"/>
                </a:solidFill>
                <a:latin typeface="Cambria"/>
                <a:ea typeface="Cambria"/>
                <a:cs typeface="Cambria"/>
                <a:sym typeface="Cambria"/>
              </a:rPr>
              <a:t>11</a:t>
            </a:fld>
            <a:endParaRPr sz="1600">
              <a:solidFill>
                <a:srgbClr val="F2C413"/>
              </a:solidFill>
              <a:latin typeface="Cambria"/>
              <a:ea typeface="Cambria"/>
              <a:cs typeface="Cambria"/>
              <a:sym typeface="Cambria"/>
            </a:endParaRPr>
          </a:p>
        </p:txBody>
      </p:sp>
      <p:pic>
        <p:nvPicPr>
          <p:cNvPr id="202" name="Google Shape;202;p5" descr="Logo&#10;&#10;Description automatically generated"/>
          <p:cNvPicPr preferRelativeResize="0"/>
          <p:nvPr/>
        </p:nvPicPr>
        <p:blipFill rotWithShape="1">
          <a:blip r:embed="rId5">
            <a:alphaModFix/>
          </a:blip>
          <a:srcRect/>
          <a:stretch/>
        </p:blipFill>
        <p:spPr>
          <a:xfrm>
            <a:off x="1" y="1"/>
            <a:ext cx="750770" cy="1013088"/>
          </a:xfrm>
          <a:prstGeom prst="rect">
            <a:avLst/>
          </a:prstGeom>
          <a:noFill/>
          <a:ln>
            <a:noFill/>
          </a:ln>
        </p:spPr>
      </p:pic>
      <p:sp>
        <p:nvSpPr>
          <p:cNvPr id="204" name="Google Shape;204;p5"/>
          <p:cNvSpPr txBox="1"/>
          <p:nvPr/>
        </p:nvSpPr>
        <p:spPr>
          <a:xfrm>
            <a:off x="1" y="3075057"/>
            <a:ext cx="121919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Cambria"/>
                <a:ea typeface="Cambria"/>
                <a:cs typeface="Cambria"/>
                <a:sym typeface="Cambria"/>
              </a:rPr>
              <a:t>Recording</a:t>
            </a:r>
            <a:endParaRPr dirty="0"/>
          </a:p>
        </p:txBody>
      </p:sp>
      <p:sp>
        <p:nvSpPr>
          <p:cNvPr id="205" name="Google Shape;205;p5"/>
          <p:cNvSpPr/>
          <p:nvPr/>
        </p:nvSpPr>
        <p:spPr>
          <a:xfrm>
            <a:off x="4276494" y="6519445"/>
            <a:ext cx="36390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207" name="Google Shape;207;p5"/>
          <p:cNvPicPr preferRelativeResize="0"/>
          <p:nvPr/>
        </p:nvPicPr>
        <p:blipFill rotWithShape="1">
          <a:blip r:embed="rId6">
            <a:alphaModFix/>
          </a:blip>
          <a:srcRect/>
          <a:stretch/>
        </p:blipFill>
        <p:spPr>
          <a:xfrm>
            <a:off x="11552238" y="6218238"/>
            <a:ext cx="487362" cy="487362"/>
          </a:xfrm>
          <a:prstGeom prst="rect">
            <a:avLst/>
          </a:prstGeom>
          <a:noFill/>
          <a:ln>
            <a:noFill/>
          </a:ln>
        </p:spPr>
      </p:pic>
      <p:sp>
        <p:nvSpPr>
          <p:cNvPr id="2" name="TextBox 1">
            <a:extLst>
              <a:ext uri="{FF2B5EF4-FFF2-40B4-BE49-F238E27FC236}">
                <a16:creationId xmlns:a16="http://schemas.microsoft.com/office/drawing/2014/main" id="{A7836A99-5D4F-43D4-B78F-CBDB8ACA2353}"/>
              </a:ext>
            </a:extLst>
          </p:cNvPr>
          <p:cNvSpPr txBox="1"/>
          <p:nvPr/>
        </p:nvSpPr>
        <p:spPr>
          <a:xfrm>
            <a:off x="1468877" y="1293779"/>
            <a:ext cx="2538919" cy="943583"/>
          </a:xfrm>
          <a:prstGeom prst="rect">
            <a:avLst/>
          </a:prstGeom>
          <a:noFill/>
        </p:spPr>
        <p:txBody>
          <a:bodyPr wrap="square" rtlCol="0">
            <a:spAutoFit/>
          </a:bodyPr>
          <a:lstStyle/>
          <a:p>
            <a:endParaRPr lang="en-US" dirty="0"/>
          </a:p>
        </p:txBody>
      </p:sp>
      <p:pic>
        <p:nvPicPr>
          <p:cNvPr id="3" name="Audio 2">
            <a:hlinkClick r:id="" action="ppaction://media"/>
            <a:extLst>
              <a:ext uri="{FF2B5EF4-FFF2-40B4-BE49-F238E27FC236}">
                <a16:creationId xmlns:a16="http://schemas.microsoft.com/office/drawing/2014/main" id="{F812E1B9-A167-462B-98E5-DDDDC531B1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49211225"/>
      </p:ext>
    </p:extLst>
  </p:cSld>
  <p:clrMapOvr>
    <a:masterClrMapping/>
  </p:clrMapOvr>
  <mc:AlternateContent xmlns:mc="http://schemas.openxmlformats.org/markup-compatibility/2006">
    <mc:Choice xmlns:p14="http://schemas.microsoft.com/office/powerpoint/2010/main" Requires="p14">
      <p:transition spd="slow" p14:dur="2000" advTm="12473"/>
    </mc:Choice>
    <mc:Fallback>
      <p:transition spd="slow" advTm="12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207"/>
                                        </p:tgtEl>
                                        <p:attrNameLst>
                                          <p:attrName>style.visibility</p:attrName>
                                        </p:attrNameLst>
                                      </p:cBhvr>
                                      <p:to>
                                        <p:strVal val="visible"/>
                                      </p:to>
                                    </p:set>
                                    <p:animEffect transition="in" filter="fade">
                                      <p:cBhvr>
                                        <p:cTn id="9" dur="1"/>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8"/>
          <p:cNvSpPr/>
          <p:nvPr/>
        </p:nvSpPr>
        <p:spPr>
          <a:xfrm>
            <a:off x="0" y="6531429"/>
            <a:ext cx="12192000" cy="3265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8"/>
          <p:cNvSpPr txBox="1"/>
          <p:nvPr/>
        </p:nvSpPr>
        <p:spPr>
          <a:xfrm>
            <a:off x="-56993" y="6531428"/>
            <a:ext cx="4147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77" name="Google Shape;277;p8"/>
          <p:cNvSpPr txBox="1">
            <a:spLocks noGrp="1"/>
          </p:cNvSpPr>
          <p:nvPr>
            <p:ph type="sldNum" idx="12"/>
          </p:nvPr>
        </p:nvSpPr>
        <p:spPr>
          <a:xfrm>
            <a:off x="9448800" y="6531429"/>
            <a:ext cx="2743200" cy="326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600" dirty="0">
                <a:solidFill>
                  <a:srgbClr val="F2C413"/>
                </a:solidFill>
                <a:latin typeface="Cambria"/>
                <a:ea typeface="Cambria"/>
                <a:cs typeface="Cambria"/>
                <a:sym typeface="Cambria"/>
              </a:rPr>
              <a:t>8</a:t>
            </a:r>
            <a:endParaRPr sz="1600" dirty="0">
              <a:solidFill>
                <a:srgbClr val="F2C413"/>
              </a:solidFill>
              <a:latin typeface="Cambria"/>
              <a:ea typeface="Cambria"/>
              <a:cs typeface="Cambria"/>
              <a:sym typeface="Cambria"/>
            </a:endParaRPr>
          </a:p>
        </p:txBody>
      </p:sp>
      <p:pic>
        <p:nvPicPr>
          <p:cNvPr id="278" name="Google Shape;278;p8" descr="Logo&#10;&#10;Description automatically generated"/>
          <p:cNvPicPr preferRelativeResize="0"/>
          <p:nvPr/>
        </p:nvPicPr>
        <p:blipFill rotWithShape="1">
          <a:blip r:embed="rId5">
            <a:alphaModFix/>
          </a:blip>
          <a:srcRect/>
          <a:stretch/>
        </p:blipFill>
        <p:spPr>
          <a:xfrm>
            <a:off x="1" y="1"/>
            <a:ext cx="750770" cy="1013088"/>
          </a:xfrm>
          <a:prstGeom prst="rect">
            <a:avLst/>
          </a:prstGeom>
          <a:noFill/>
          <a:ln>
            <a:noFill/>
          </a:ln>
        </p:spPr>
      </p:pic>
      <p:sp>
        <p:nvSpPr>
          <p:cNvPr id="279" name="Google Shape;279;p8"/>
          <p:cNvSpPr/>
          <p:nvPr/>
        </p:nvSpPr>
        <p:spPr>
          <a:xfrm rot="10800000" flipH="1">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8"/>
          <p:cNvSpPr txBox="1"/>
          <p:nvPr/>
        </p:nvSpPr>
        <p:spPr>
          <a:xfrm>
            <a:off x="-1" y="107759"/>
            <a:ext cx="121919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Cambria"/>
                <a:ea typeface="Cambria"/>
                <a:cs typeface="Cambria"/>
                <a:sym typeface="Cambria"/>
              </a:rPr>
              <a:t>Smiley Results</a:t>
            </a:r>
            <a:endParaRPr dirty="0"/>
          </a:p>
        </p:txBody>
      </p:sp>
      <p:sp>
        <p:nvSpPr>
          <p:cNvPr id="281" name="Google Shape;281;p8"/>
          <p:cNvSpPr/>
          <p:nvPr/>
        </p:nvSpPr>
        <p:spPr>
          <a:xfrm>
            <a:off x="4276494" y="6519445"/>
            <a:ext cx="36390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4" name="Picture 3" descr="A chocolate donut in a box&#10;&#10;Description automatically generated with low confidence">
            <a:extLst>
              <a:ext uri="{FF2B5EF4-FFF2-40B4-BE49-F238E27FC236}">
                <a16:creationId xmlns:a16="http://schemas.microsoft.com/office/drawing/2014/main" id="{436EE407-AF3D-4784-B2AD-D46BF77BDCAD}"/>
              </a:ext>
            </a:extLst>
          </p:cNvPr>
          <p:cNvPicPr>
            <a:picLocks noChangeAspect="1"/>
          </p:cNvPicPr>
          <p:nvPr/>
        </p:nvPicPr>
        <p:blipFill>
          <a:blip r:embed="rId6"/>
          <a:stretch>
            <a:fillRect/>
          </a:stretch>
        </p:blipFill>
        <p:spPr>
          <a:xfrm>
            <a:off x="488660" y="2008562"/>
            <a:ext cx="3787834" cy="2840876"/>
          </a:xfrm>
          <a:prstGeom prst="rect">
            <a:avLst/>
          </a:prstGeom>
        </p:spPr>
      </p:pic>
      <p:pic>
        <p:nvPicPr>
          <p:cNvPr id="6" name="Picture 5" descr="A picture containing indoor, hand&#10;&#10;Description automatically generated">
            <a:extLst>
              <a:ext uri="{FF2B5EF4-FFF2-40B4-BE49-F238E27FC236}">
                <a16:creationId xmlns:a16="http://schemas.microsoft.com/office/drawing/2014/main" id="{23FF3080-46A8-4DC8-924C-13D2FB82CA28}"/>
              </a:ext>
            </a:extLst>
          </p:cNvPr>
          <p:cNvPicPr>
            <a:picLocks noChangeAspect="1"/>
          </p:cNvPicPr>
          <p:nvPr/>
        </p:nvPicPr>
        <p:blipFill>
          <a:blip r:embed="rId7"/>
          <a:stretch>
            <a:fillRect/>
          </a:stretch>
        </p:blipFill>
        <p:spPr>
          <a:xfrm>
            <a:off x="7915504" y="2008562"/>
            <a:ext cx="3787834" cy="2840876"/>
          </a:xfrm>
          <a:prstGeom prst="rect">
            <a:avLst/>
          </a:prstGeom>
        </p:spPr>
      </p:pic>
      <p:pic>
        <p:nvPicPr>
          <p:cNvPr id="8" name="Picture 7">
            <a:extLst>
              <a:ext uri="{FF2B5EF4-FFF2-40B4-BE49-F238E27FC236}">
                <a16:creationId xmlns:a16="http://schemas.microsoft.com/office/drawing/2014/main" id="{90585B1D-BC40-4FD2-85FF-2CEA620C912A}"/>
              </a:ext>
            </a:extLst>
          </p:cNvPr>
          <p:cNvPicPr>
            <a:picLocks noChangeAspect="1"/>
          </p:cNvPicPr>
          <p:nvPr/>
        </p:nvPicPr>
        <p:blipFill rotWithShape="1">
          <a:blip r:embed="rId8"/>
          <a:srcRect r="4620"/>
          <a:stretch/>
        </p:blipFill>
        <p:spPr>
          <a:xfrm>
            <a:off x="4460707" y="1924050"/>
            <a:ext cx="3270584" cy="3009900"/>
          </a:xfrm>
          <a:prstGeom prst="rect">
            <a:avLst/>
          </a:prstGeom>
        </p:spPr>
      </p:pic>
      <p:sp>
        <p:nvSpPr>
          <p:cNvPr id="17" name="TextBox 16">
            <a:extLst>
              <a:ext uri="{FF2B5EF4-FFF2-40B4-BE49-F238E27FC236}">
                <a16:creationId xmlns:a16="http://schemas.microsoft.com/office/drawing/2014/main" id="{32B8BF69-1F2D-450D-B172-0F54B6BB08AE}"/>
              </a:ext>
            </a:extLst>
          </p:cNvPr>
          <p:cNvSpPr txBox="1"/>
          <p:nvPr/>
        </p:nvSpPr>
        <p:spPr>
          <a:xfrm>
            <a:off x="2037936" y="4991589"/>
            <a:ext cx="689281"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rPr>
              <a:t>(a)</a:t>
            </a:r>
          </a:p>
        </p:txBody>
      </p:sp>
      <p:sp>
        <p:nvSpPr>
          <p:cNvPr id="18" name="TextBox 17">
            <a:extLst>
              <a:ext uri="{FF2B5EF4-FFF2-40B4-BE49-F238E27FC236}">
                <a16:creationId xmlns:a16="http://schemas.microsoft.com/office/drawing/2014/main" id="{AA2FFD2D-E74C-426C-A68E-BF17855E7CAD}"/>
              </a:ext>
            </a:extLst>
          </p:cNvPr>
          <p:cNvSpPr txBox="1"/>
          <p:nvPr/>
        </p:nvSpPr>
        <p:spPr>
          <a:xfrm>
            <a:off x="5751357" y="5034200"/>
            <a:ext cx="689281"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rPr>
              <a:t>(b)</a:t>
            </a:r>
          </a:p>
        </p:txBody>
      </p:sp>
      <p:sp>
        <p:nvSpPr>
          <p:cNvPr id="19" name="TextBox 18">
            <a:extLst>
              <a:ext uri="{FF2B5EF4-FFF2-40B4-BE49-F238E27FC236}">
                <a16:creationId xmlns:a16="http://schemas.microsoft.com/office/drawing/2014/main" id="{55F9512D-84F3-4019-949B-4329DDD11A51}"/>
              </a:ext>
            </a:extLst>
          </p:cNvPr>
          <p:cNvSpPr txBox="1"/>
          <p:nvPr/>
        </p:nvSpPr>
        <p:spPr>
          <a:xfrm>
            <a:off x="9464783" y="4991590"/>
            <a:ext cx="689281"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rPr>
              <a:t>(c)</a:t>
            </a:r>
          </a:p>
        </p:txBody>
      </p:sp>
      <p:pic>
        <p:nvPicPr>
          <p:cNvPr id="11" name="Audio 10">
            <a:hlinkClick r:id="" action="ppaction://media"/>
            <a:extLst>
              <a:ext uri="{FF2B5EF4-FFF2-40B4-BE49-F238E27FC236}">
                <a16:creationId xmlns:a16="http://schemas.microsoft.com/office/drawing/2014/main" id="{34FC24EF-343C-4F11-BF9E-EF4A3A4C54B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254"/>
    </mc:Choice>
    <mc:Fallback>
      <p:transition spd="slow" advTm="45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9"/>
          <p:cNvSpPr/>
          <p:nvPr/>
        </p:nvSpPr>
        <p:spPr>
          <a:xfrm>
            <a:off x="0" y="6531429"/>
            <a:ext cx="12192000" cy="3265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0" name="Google Shape;290;p9"/>
          <p:cNvSpPr txBox="1"/>
          <p:nvPr/>
        </p:nvSpPr>
        <p:spPr>
          <a:xfrm>
            <a:off x="-56993" y="6531428"/>
            <a:ext cx="4147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91" name="Google Shape;291;p9"/>
          <p:cNvSpPr txBox="1">
            <a:spLocks noGrp="1"/>
          </p:cNvSpPr>
          <p:nvPr>
            <p:ph type="sldNum" idx="12"/>
          </p:nvPr>
        </p:nvSpPr>
        <p:spPr>
          <a:xfrm>
            <a:off x="9448800" y="6531429"/>
            <a:ext cx="2743200" cy="326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600" dirty="0">
                <a:solidFill>
                  <a:srgbClr val="F2C413"/>
                </a:solidFill>
                <a:latin typeface="Cambria"/>
                <a:ea typeface="Cambria"/>
                <a:cs typeface="Cambria"/>
                <a:sym typeface="Cambria"/>
              </a:rPr>
              <a:t>9</a:t>
            </a:r>
            <a:endParaRPr sz="1600" dirty="0">
              <a:solidFill>
                <a:srgbClr val="F2C413"/>
              </a:solidFill>
              <a:latin typeface="Cambria"/>
              <a:ea typeface="Cambria"/>
              <a:cs typeface="Cambria"/>
              <a:sym typeface="Cambria"/>
            </a:endParaRPr>
          </a:p>
        </p:txBody>
      </p:sp>
      <p:pic>
        <p:nvPicPr>
          <p:cNvPr id="292" name="Google Shape;292;p9" descr="Logo&#10;&#10;Description automatically generated"/>
          <p:cNvPicPr preferRelativeResize="0"/>
          <p:nvPr/>
        </p:nvPicPr>
        <p:blipFill rotWithShape="1">
          <a:blip r:embed="rId3">
            <a:alphaModFix/>
          </a:blip>
          <a:srcRect/>
          <a:stretch/>
        </p:blipFill>
        <p:spPr>
          <a:xfrm>
            <a:off x="1" y="1"/>
            <a:ext cx="750770" cy="1013088"/>
          </a:xfrm>
          <a:prstGeom prst="rect">
            <a:avLst/>
          </a:prstGeom>
          <a:noFill/>
          <a:ln>
            <a:noFill/>
          </a:ln>
        </p:spPr>
      </p:pic>
      <p:sp>
        <p:nvSpPr>
          <p:cNvPr id="295" name="Google Shape;295;p9"/>
          <p:cNvSpPr/>
          <p:nvPr/>
        </p:nvSpPr>
        <p:spPr>
          <a:xfrm>
            <a:off x="4276494" y="6519445"/>
            <a:ext cx="36390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11" name="Google Shape;204;p5">
            <a:extLst>
              <a:ext uri="{FF2B5EF4-FFF2-40B4-BE49-F238E27FC236}">
                <a16:creationId xmlns:a16="http://schemas.microsoft.com/office/drawing/2014/main" id="{ECA0C039-EFAF-4C2C-B807-3892BD30B81C}"/>
              </a:ext>
            </a:extLst>
          </p:cNvPr>
          <p:cNvSpPr txBox="1"/>
          <p:nvPr/>
        </p:nvSpPr>
        <p:spPr>
          <a:xfrm>
            <a:off x="1" y="3075057"/>
            <a:ext cx="121919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Cambria"/>
                <a:ea typeface="Cambria"/>
                <a:cs typeface="Cambria"/>
                <a:sym typeface="Cambria"/>
              </a:rPr>
              <a:t>Mechanical Instability and Issues</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9"/>
          <p:cNvSpPr/>
          <p:nvPr/>
        </p:nvSpPr>
        <p:spPr>
          <a:xfrm>
            <a:off x="0" y="6531429"/>
            <a:ext cx="12192000" cy="3265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0" name="Google Shape;290;p9"/>
          <p:cNvSpPr txBox="1"/>
          <p:nvPr/>
        </p:nvSpPr>
        <p:spPr>
          <a:xfrm>
            <a:off x="-56993" y="6531428"/>
            <a:ext cx="4147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91" name="Google Shape;291;p9"/>
          <p:cNvSpPr txBox="1">
            <a:spLocks noGrp="1"/>
          </p:cNvSpPr>
          <p:nvPr>
            <p:ph type="sldNum" idx="12"/>
          </p:nvPr>
        </p:nvSpPr>
        <p:spPr>
          <a:xfrm>
            <a:off x="9448800" y="6531429"/>
            <a:ext cx="2743200" cy="326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600">
                <a:solidFill>
                  <a:srgbClr val="F2C413"/>
                </a:solidFill>
                <a:latin typeface="Cambria"/>
                <a:ea typeface="Cambria"/>
                <a:cs typeface="Cambria"/>
                <a:sym typeface="Cambria"/>
              </a:rPr>
              <a:t>14</a:t>
            </a:fld>
            <a:endParaRPr sz="1600">
              <a:solidFill>
                <a:srgbClr val="F2C413"/>
              </a:solidFill>
              <a:latin typeface="Cambria"/>
              <a:ea typeface="Cambria"/>
              <a:cs typeface="Cambria"/>
              <a:sym typeface="Cambria"/>
            </a:endParaRPr>
          </a:p>
        </p:txBody>
      </p:sp>
      <p:pic>
        <p:nvPicPr>
          <p:cNvPr id="292" name="Google Shape;292;p9" descr="Logo&#10;&#10;Description automatically generated"/>
          <p:cNvPicPr preferRelativeResize="0"/>
          <p:nvPr/>
        </p:nvPicPr>
        <p:blipFill rotWithShape="1">
          <a:blip r:embed="rId5">
            <a:alphaModFix/>
          </a:blip>
          <a:srcRect/>
          <a:stretch/>
        </p:blipFill>
        <p:spPr>
          <a:xfrm>
            <a:off x="1" y="1"/>
            <a:ext cx="750770" cy="1013088"/>
          </a:xfrm>
          <a:prstGeom prst="rect">
            <a:avLst/>
          </a:prstGeom>
          <a:noFill/>
          <a:ln>
            <a:noFill/>
          </a:ln>
        </p:spPr>
      </p:pic>
      <p:sp>
        <p:nvSpPr>
          <p:cNvPr id="295" name="Google Shape;295;p9"/>
          <p:cNvSpPr/>
          <p:nvPr/>
        </p:nvSpPr>
        <p:spPr>
          <a:xfrm>
            <a:off x="4276494" y="6519445"/>
            <a:ext cx="36390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11" name="Google Shape;204;p5">
            <a:extLst>
              <a:ext uri="{FF2B5EF4-FFF2-40B4-BE49-F238E27FC236}">
                <a16:creationId xmlns:a16="http://schemas.microsoft.com/office/drawing/2014/main" id="{ECA0C039-EFAF-4C2C-B807-3892BD30B81C}"/>
              </a:ext>
            </a:extLst>
          </p:cNvPr>
          <p:cNvSpPr txBox="1"/>
          <p:nvPr/>
        </p:nvSpPr>
        <p:spPr>
          <a:xfrm>
            <a:off x="1" y="3075057"/>
            <a:ext cx="121919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Cambria"/>
                <a:ea typeface="Cambria"/>
                <a:cs typeface="Cambria"/>
                <a:sym typeface="Cambria"/>
              </a:rPr>
              <a:t>Recording</a:t>
            </a:r>
            <a:endParaRPr dirty="0"/>
          </a:p>
        </p:txBody>
      </p:sp>
      <p:pic>
        <p:nvPicPr>
          <p:cNvPr id="2" name="Audio 1">
            <a:hlinkClick r:id="" action="ppaction://media"/>
            <a:extLst>
              <a:ext uri="{FF2B5EF4-FFF2-40B4-BE49-F238E27FC236}">
                <a16:creationId xmlns:a16="http://schemas.microsoft.com/office/drawing/2014/main" id="{E4F3C033-A0CC-4BCE-A0B2-D5B52186AB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97201041"/>
      </p:ext>
    </p:extLst>
  </p:cSld>
  <p:clrMapOvr>
    <a:masterClrMapping/>
  </p:clrMapOvr>
  <mc:AlternateContent xmlns:mc="http://schemas.openxmlformats.org/markup-compatibility/2006">
    <mc:Choice xmlns:p14="http://schemas.microsoft.com/office/powerpoint/2010/main" Requires="p14">
      <p:transition spd="slow" p14:dur="2000" advTm="35589"/>
    </mc:Choice>
    <mc:Fallback>
      <p:transition spd="slow" advTm="35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8"/>
          <p:cNvSpPr/>
          <p:nvPr/>
        </p:nvSpPr>
        <p:spPr>
          <a:xfrm>
            <a:off x="0" y="6531429"/>
            <a:ext cx="12192000" cy="3265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8"/>
          <p:cNvSpPr txBox="1"/>
          <p:nvPr/>
        </p:nvSpPr>
        <p:spPr>
          <a:xfrm>
            <a:off x="-56993" y="6531428"/>
            <a:ext cx="4147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77" name="Google Shape;277;p8"/>
          <p:cNvSpPr txBox="1">
            <a:spLocks noGrp="1"/>
          </p:cNvSpPr>
          <p:nvPr>
            <p:ph type="sldNum" idx="12"/>
          </p:nvPr>
        </p:nvSpPr>
        <p:spPr>
          <a:xfrm>
            <a:off x="9448800" y="6531429"/>
            <a:ext cx="2743200" cy="326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600" dirty="0">
                <a:solidFill>
                  <a:srgbClr val="F2C413"/>
                </a:solidFill>
                <a:latin typeface="Cambria"/>
                <a:ea typeface="Cambria"/>
                <a:cs typeface="Cambria"/>
                <a:sym typeface="Cambria"/>
              </a:rPr>
              <a:t>10</a:t>
            </a:r>
            <a:endParaRPr sz="1600" dirty="0">
              <a:solidFill>
                <a:srgbClr val="F2C413"/>
              </a:solidFill>
              <a:latin typeface="Cambria"/>
              <a:ea typeface="Cambria"/>
              <a:cs typeface="Cambria"/>
              <a:sym typeface="Cambria"/>
            </a:endParaRPr>
          </a:p>
        </p:txBody>
      </p:sp>
      <p:pic>
        <p:nvPicPr>
          <p:cNvPr id="278" name="Google Shape;278;p8" descr="Logo&#10;&#10;Description automatically generated"/>
          <p:cNvPicPr preferRelativeResize="0"/>
          <p:nvPr/>
        </p:nvPicPr>
        <p:blipFill rotWithShape="1">
          <a:blip r:embed="rId5">
            <a:alphaModFix/>
          </a:blip>
          <a:srcRect/>
          <a:stretch/>
        </p:blipFill>
        <p:spPr>
          <a:xfrm>
            <a:off x="1" y="1"/>
            <a:ext cx="750770" cy="1013088"/>
          </a:xfrm>
          <a:prstGeom prst="rect">
            <a:avLst/>
          </a:prstGeom>
          <a:noFill/>
          <a:ln>
            <a:noFill/>
          </a:ln>
        </p:spPr>
      </p:pic>
      <p:sp>
        <p:nvSpPr>
          <p:cNvPr id="279" name="Google Shape;279;p8"/>
          <p:cNvSpPr/>
          <p:nvPr/>
        </p:nvSpPr>
        <p:spPr>
          <a:xfrm rot="10800000" flipH="1">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8"/>
          <p:cNvSpPr txBox="1"/>
          <p:nvPr/>
        </p:nvSpPr>
        <p:spPr>
          <a:xfrm>
            <a:off x="-1" y="107759"/>
            <a:ext cx="121919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Cambria"/>
                <a:ea typeface="Cambria"/>
                <a:cs typeface="Cambria"/>
                <a:sym typeface="Cambria"/>
              </a:rPr>
              <a:t>High Speed Square Results</a:t>
            </a:r>
            <a:endParaRPr dirty="0"/>
          </a:p>
        </p:txBody>
      </p:sp>
      <p:sp>
        <p:nvSpPr>
          <p:cNvPr id="281" name="Google Shape;281;p8"/>
          <p:cNvSpPr/>
          <p:nvPr/>
        </p:nvSpPr>
        <p:spPr>
          <a:xfrm>
            <a:off x="4276494" y="6519445"/>
            <a:ext cx="36390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13" name="Picture 12">
            <a:extLst>
              <a:ext uri="{FF2B5EF4-FFF2-40B4-BE49-F238E27FC236}">
                <a16:creationId xmlns:a16="http://schemas.microsoft.com/office/drawing/2014/main" id="{BD749586-DE82-4BF3-A80E-21480E2D0D97}"/>
              </a:ext>
            </a:extLst>
          </p:cNvPr>
          <p:cNvPicPr>
            <a:picLocks noChangeAspect="1"/>
          </p:cNvPicPr>
          <p:nvPr/>
        </p:nvPicPr>
        <p:blipFill rotWithShape="1">
          <a:blip r:embed="rId6"/>
          <a:srcRect l="8493" t="5498" r="17153" b="-2107"/>
          <a:stretch/>
        </p:blipFill>
        <p:spPr>
          <a:xfrm>
            <a:off x="1088450" y="1385317"/>
            <a:ext cx="4374800" cy="4263247"/>
          </a:xfrm>
          <a:prstGeom prst="rect">
            <a:avLst/>
          </a:prstGeom>
        </p:spPr>
      </p:pic>
      <p:pic>
        <p:nvPicPr>
          <p:cNvPr id="15" name="Picture 14" descr="A picture containing piece, slice, chocolate, dessert&#10;&#10;Description automatically generated">
            <a:extLst>
              <a:ext uri="{FF2B5EF4-FFF2-40B4-BE49-F238E27FC236}">
                <a16:creationId xmlns:a16="http://schemas.microsoft.com/office/drawing/2014/main" id="{500FA61A-5838-44DD-B942-8952A119ED45}"/>
              </a:ext>
            </a:extLst>
          </p:cNvPr>
          <p:cNvPicPr>
            <a:picLocks noChangeAspect="1"/>
          </p:cNvPicPr>
          <p:nvPr/>
        </p:nvPicPr>
        <p:blipFill rotWithShape="1">
          <a:blip r:embed="rId7"/>
          <a:srcRect r="15522"/>
          <a:stretch/>
        </p:blipFill>
        <p:spPr>
          <a:xfrm>
            <a:off x="6728752" y="1385317"/>
            <a:ext cx="4317272" cy="3832926"/>
          </a:xfrm>
          <a:prstGeom prst="rect">
            <a:avLst/>
          </a:prstGeom>
        </p:spPr>
      </p:pic>
      <p:sp>
        <p:nvSpPr>
          <p:cNvPr id="27" name="TextBox 26">
            <a:extLst>
              <a:ext uri="{FF2B5EF4-FFF2-40B4-BE49-F238E27FC236}">
                <a16:creationId xmlns:a16="http://schemas.microsoft.com/office/drawing/2014/main" id="{872993F0-CEB6-407A-A9F1-C1E41743D398}"/>
              </a:ext>
            </a:extLst>
          </p:cNvPr>
          <p:cNvSpPr txBox="1"/>
          <p:nvPr/>
        </p:nvSpPr>
        <p:spPr>
          <a:xfrm>
            <a:off x="2931209" y="5590233"/>
            <a:ext cx="689281"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rPr>
              <a:t>(a)</a:t>
            </a:r>
          </a:p>
        </p:txBody>
      </p:sp>
      <p:sp>
        <p:nvSpPr>
          <p:cNvPr id="28" name="TextBox 27">
            <a:extLst>
              <a:ext uri="{FF2B5EF4-FFF2-40B4-BE49-F238E27FC236}">
                <a16:creationId xmlns:a16="http://schemas.microsoft.com/office/drawing/2014/main" id="{0584B31C-3C15-401A-8E63-0F58F2755A55}"/>
              </a:ext>
            </a:extLst>
          </p:cNvPr>
          <p:cNvSpPr txBox="1"/>
          <p:nvPr/>
        </p:nvSpPr>
        <p:spPr>
          <a:xfrm>
            <a:off x="8542747" y="5590232"/>
            <a:ext cx="689281"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rPr>
              <a:t>(b)</a:t>
            </a:r>
          </a:p>
        </p:txBody>
      </p:sp>
      <p:pic>
        <p:nvPicPr>
          <p:cNvPr id="16" name="Audio 15">
            <a:hlinkClick r:id="" action="ppaction://media"/>
            <a:extLst>
              <a:ext uri="{FF2B5EF4-FFF2-40B4-BE49-F238E27FC236}">
                <a16:creationId xmlns:a16="http://schemas.microsoft.com/office/drawing/2014/main" id="{2315F773-072E-4748-8666-8A5EED9A25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05985918"/>
      </p:ext>
    </p:extLst>
  </p:cSld>
  <p:clrMapOvr>
    <a:masterClrMapping/>
  </p:clrMapOvr>
  <mc:AlternateContent xmlns:mc="http://schemas.openxmlformats.org/markup-compatibility/2006">
    <mc:Choice xmlns:p14="http://schemas.microsoft.com/office/powerpoint/2010/main" Requires="p14">
      <p:transition spd="slow" p14:dur="2000" advTm="18688"/>
    </mc:Choice>
    <mc:Fallback>
      <p:transition spd="slow" advTm="18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0"/>
          <p:cNvSpPr/>
          <p:nvPr/>
        </p:nvSpPr>
        <p:spPr>
          <a:xfrm>
            <a:off x="0" y="6531429"/>
            <a:ext cx="12192000" cy="3265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4" name="Google Shape;304;p10"/>
          <p:cNvSpPr txBox="1"/>
          <p:nvPr/>
        </p:nvSpPr>
        <p:spPr>
          <a:xfrm>
            <a:off x="-56993" y="6531428"/>
            <a:ext cx="4147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305" name="Google Shape;305;p10"/>
          <p:cNvSpPr txBox="1">
            <a:spLocks noGrp="1"/>
          </p:cNvSpPr>
          <p:nvPr>
            <p:ph type="sldNum" idx="12"/>
          </p:nvPr>
        </p:nvSpPr>
        <p:spPr>
          <a:xfrm>
            <a:off x="9448800" y="6531429"/>
            <a:ext cx="2743200" cy="326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600" dirty="0">
                <a:solidFill>
                  <a:srgbClr val="F2C413"/>
                </a:solidFill>
                <a:latin typeface="Cambria"/>
                <a:ea typeface="Cambria"/>
                <a:cs typeface="Cambria"/>
                <a:sym typeface="Cambria"/>
              </a:rPr>
              <a:t>11</a:t>
            </a:r>
            <a:endParaRPr sz="1600" dirty="0">
              <a:solidFill>
                <a:srgbClr val="F2C413"/>
              </a:solidFill>
              <a:latin typeface="Cambria"/>
              <a:ea typeface="Cambria"/>
              <a:cs typeface="Cambria"/>
              <a:sym typeface="Cambria"/>
            </a:endParaRPr>
          </a:p>
        </p:txBody>
      </p:sp>
      <p:pic>
        <p:nvPicPr>
          <p:cNvPr id="306" name="Google Shape;306;p10" descr="Logo&#10;&#10;Description automatically generated"/>
          <p:cNvPicPr preferRelativeResize="0"/>
          <p:nvPr/>
        </p:nvPicPr>
        <p:blipFill rotWithShape="1">
          <a:blip r:embed="rId5">
            <a:alphaModFix/>
          </a:blip>
          <a:srcRect/>
          <a:stretch/>
        </p:blipFill>
        <p:spPr>
          <a:xfrm>
            <a:off x="1" y="1"/>
            <a:ext cx="750770" cy="1013088"/>
          </a:xfrm>
          <a:prstGeom prst="rect">
            <a:avLst/>
          </a:prstGeom>
          <a:noFill/>
          <a:ln>
            <a:noFill/>
          </a:ln>
        </p:spPr>
      </p:pic>
      <p:sp>
        <p:nvSpPr>
          <p:cNvPr id="307" name="Google Shape;307;p10"/>
          <p:cNvSpPr/>
          <p:nvPr/>
        </p:nvSpPr>
        <p:spPr>
          <a:xfrm rot="10800000" flipH="1">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 name="Google Shape;308;p10"/>
          <p:cNvSpPr txBox="1"/>
          <p:nvPr/>
        </p:nvSpPr>
        <p:spPr>
          <a:xfrm>
            <a:off x="-1" y="107759"/>
            <a:ext cx="121919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Cambria"/>
                <a:ea typeface="Cambria"/>
                <a:cs typeface="Cambria"/>
                <a:sym typeface="Cambria"/>
              </a:rPr>
              <a:t>UCF Pegasus</a:t>
            </a:r>
            <a:endParaRPr dirty="0"/>
          </a:p>
        </p:txBody>
      </p:sp>
      <p:sp>
        <p:nvSpPr>
          <p:cNvPr id="309" name="Google Shape;309;p10"/>
          <p:cNvSpPr/>
          <p:nvPr/>
        </p:nvSpPr>
        <p:spPr>
          <a:xfrm>
            <a:off x="4276494" y="6519445"/>
            <a:ext cx="36390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11" name="TextBox 10">
            <a:extLst>
              <a:ext uri="{FF2B5EF4-FFF2-40B4-BE49-F238E27FC236}">
                <a16:creationId xmlns:a16="http://schemas.microsoft.com/office/drawing/2014/main" id="{8D69082A-CB2F-4881-B29F-014F9382C861}"/>
              </a:ext>
            </a:extLst>
          </p:cNvPr>
          <p:cNvSpPr txBox="1"/>
          <p:nvPr/>
        </p:nvSpPr>
        <p:spPr>
          <a:xfrm>
            <a:off x="2037936" y="4991589"/>
            <a:ext cx="689281"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rPr>
              <a:t>(a)</a:t>
            </a:r>
          </a:p>
        </p:txBody>
      </p:sp>
      <p:sp>
        <p:nvSpPr>
          <p:cNvPr id="12" name="TextBox 11">
            <a:extLst>
              <a:ext uri="{FF2B5EF4-FFF2-40B4-BE49-F238E27FC236}">
                <a16:creationId xmlns:a16="http://schemas.microsoft.com/office/drawing/2014/main" id="{9C120814-606B-426D-A2CC-D0A40D534BB4}"/>
              </a:ext>
            </a:extLst>
          </p:cNvPr>
          <p:cNvSpPr txBox="1"/>
          <p:nvPr/>
        </p:nvSpPr>
        <p:spPr>
          <a:xfrm>
            <a:off x="5751357" y="5034200"/>
            <a:ext cx="689281"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rPr>
              <a:t>(b)</a:t>
            </a:r>
          </a:p>
        </p:txBody>
      </p:sp>
      <p:sp>
        <p:nvSpPr>
          <p:cNvPr id="13" name="TextBox 12">
            <a:extLst>
              <a:ext uri="{FF2B5EF4-FFF2-40B4-BE49-F238E27FC236}">
                <a16:creationId xmlns:a16="http://schemas.microsoft.com/office/drawing/2014/main" id="{CA4D7188-B986-4586-BDB5-A110D1C63EFA}"/>
              </a:ext>
            </a:extLst>
          </p:cNvPr>
          <p:cNvSpPr txBox="1"/>
          <p:nvPr/>
        </p:nvSpPr>
        <p:spPr>
          <a:xfrm>
            <a:off x="9464783" y="4991590"/>
            <a:ext cx="689281"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rPr>
              <a:t>(c)</a:t>
            </a:r>
          </a:p>
        </p:txBody>
      </p:sp>
      <p:pic>
        <p:nvPicPr>
          <p:cNvPr id="14" name="Picture 13">
            <a:extLst>
              <a:ext uri="{FF2B5EF4-FFF2-40B4-BE49-F238E27FC236}">
                <a16:creationId xmlns:a16="http://schemas.microsoft.com/office/drawing/2014/main" id="{82C04267-AFB6-4536-B3BE-60E5B1D57BFA}"/>
              </a:ext>
            </a:extLst>
          </p:cNvPr>
          <p:cNvPicPr>
            <a:picLocks noChangeAspect="1"/>
          </p:cNvPicPr>
          <p:nvPr/>
        </p:nvPicPr>
        <p:blipFill>
          <a:blip r:embed="rId6"/>
          <a:stretch>
            <a:fillRect/>
          </a:stretch>
        </p:blipFill>
        <p:spPr>
          <a:xfrm>
            <a:off x="8413926" y="1380958"/>
            <a:ext cx="2685412" cy="3598649"/>
          </a:xfrm>
          <a:prstGeom prst="rect">
            <a:avLst/>
          </a:prstGeom>
        </p:spPr>
      </p:pic>
      <p:pic>
        <p:nvPicPr>
          <p:cNvPr id="15" name="Picture 14">
            <a:extLst>
              <a:ext uri="{FF2B5EF4-FFF2-40B4-BE49-F238E27FC236}">
                <a16:creationId xmlns:a16="http://schemas.microsoft.com/office/drawing/2014/main" id="{EF07ADDB-95B9-479A-967B-100865E290CB}"/>
              </a:ext>
            </a:extLst>
          </p:cNvPr>
          <p:cNvPicPr>
            <a:picLocks noChangeAspect="1"/>
          </p:cNvPicPr>
          <p:nvPr/>
        </p:nvPicPr>
        <p:blipFill>
          <a:blip r:embed="rId7"/>
          <a:stretch>
            <a:fillRect/>
          </a:stretch>
        </p:blipFill>
        <p:spPr>
          <a:xfrm rot="10800000">
            <a:off x="987077" y="1380958"/>
            <a:ext cx="2790998" cy="3598649"/>
          </a:xfrm>
          <a:prstGeom prst="rect">
            <a:avLst/>
          </a:prstGeom>
        </p:spPr>
      </p:pic>
      <p:pic>
        <p:nvPicPr>
          <p:cNvPr id="16" name="Picture 15">
            <a:extLst>
              <a:ext uri="{FF2B5EF4-FFF2-40B4-BE49-F238E27FC236}">
                <a16:creationId xmlns:a16="http://schemas.microsoft.com/office/drawing/2014/main" id="{406EB556-BE5A-41C3-AB0F-C157D66E16D0}"/>
              </a:ext>
            </a:extLst>
          </p:cNvPr>
          <p:cNvPicPr>
            <a:picLocks noChangeAspect="1"/>
          </p:cNvPicPr>
          <p:nvPr/>
        </p:nvPicPr>
        <p:blipFill rotWithShape="1">
          <a:blip r:embed="rId8"/>
          <a:srcRect l="6577" t="27246" r="6565" b="13578"/>
          <a:stretch/>
        </p:blipFill>
        <p:spPr>
          <a:xfrm>
            <a:off x="4651599" y="2119918"/>
            <a:ext cx="2888801" cy="2618163"/>
          </a:xfrm>
          <a:prstGeom prst="rect">
            <a:avLst/>
          </a:prstGeom>
        </p:spPr>
      </p:pic>
      <p:pic>
        <p:nvPicPr>
          <p:cNvPr id="3" name="Audio 2">
            <a:hlinkClick r:id="" action="ppaction://media"/>
            <a:extLst>
              <a:ext uri="{FF2B5EF4-FFF2-40B4-BE49-F238E27FC236}">
                <a16:creationId xmlns:a16="http://schemas.microsoft.com/office/drawing/2014/main" id="{3715F1A6-5E63-4ED4-8945-CC713020EC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434"/>
    </mc:Choice>
    <mc:Fallback>
      <p:transition spd="slow" advTm="42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9"/>
          <p:cNvSpPr/>
          <p:nvPr/>
        </p:nvSpPr>
        <p:spPr>
          <a:xfrm>
            <a:off x="0" y="6531429"/>
            <a:ext cx="12192000" cy="3265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0" name="Google Shape;290;p9"/>
          <p:cNvSpPr txBox="1"/>
          <p:nvPr/>
        </p:nvSpPr>
        <p:spPr>
          <a:xfrm>
            <a:off x="-56993" y="6531428"/>
            <a:ext cx="4147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91" name="Google Shape;291;p9"/>
          <p:cNvSpPr txBox="1">
            <a:spLocks noGrp="1"/>
          </p:cNvSpPr>
          <p:nvPr>
            <p:ph type="sldNum" idx="12"/>
          </p:nvPr>
        </p:nvSpPr>
        <p:spPr>
          <a:xfrm>
            <a:off x="9448800" y="6531429"/>
            <a:ext cx="2743200" cy="326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600" dirty="0">
                <a:solidFill>
                  <a:srgbClr val="F2C413"/>
                </a:solidFill>
                <a:latin typeface="Cambria"/>
                <a:ea typeface="Cambria"/>
                <a:cs typeface="Cambria"/>
                <a:sym typeface="Cambria"/>
              </a:rPr>
              <a:t>12</a:t>
            </a:r>
            <a:endParaRPr sz="1600" dirty="0">
              <a:solidFill>
                <a:srgbClr val="F2C413"/>
              </a:solidFill>
              <a:latin typeface="Cambria"/>
              <a:ea typeface="Cambria"/>
              <a:cs typeface="Cambria"/>
              <a:sym typeface="Cambria"/>
            </a:endParaRPr>
          </a:p>
        </p:txBody>
      </p:sp>
      <p:pic>
        <p:nvPicPr>
          <p:cNvPr id="292" name="Google Shape;292;p9" descr="Logo&#10;&#10;Description automatically generated"/>
          <p:cNvPicPr preferRelativeResize="0"/>
          <p:nvPr/>
        </p:nvPicPr>
        <p:blipFill rotWithShape="1">
          <a:blip r:embed="rId5">
            <a:alphaModFix/>
          </a:blip>
          <a:srcRect/>
          <a:stretch/>
        </p:blipFill>
        <p:spPr>
          <a:xfrm>
            <a:off x="1" y="1"/>
            <a:ext cx="750770" cy="1013088"/>
          </a:xfrm>
          <a:prstGeom prst="rect">
            <a:avLst/>
          </a:prstGeom>
          <a:noFill/>
          <a:ln>
            <a:noFill/>
          </a:ln>
        </p:spPr>
      </p:pic>
      <p:sp>
        <p:nvSpPr>
          <p:cNvPr id="295" name="Google Shape;295;p9"/>
          <p:cNvSpPr/>
          <p:nvPr/>
        </p:nvSpPr>
        <p:spPr>
          <a:xfrm>
            <a:off x="4276494" y="6519445"/>
            <a:ext cx="36390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11" name="Google Shape;204;p5">
            <a:extLst>
              <a:ext uri="{FF2B5EF4-FFF2-40B4-BE49-F238E27FC236}">
                <a16:creationId xmlns:a16="http://schemas.microsoft.com/office/drawing/2014/main" id="{ECA0C039-EFAF-4C2C-B807-3892BD30B81C}"/>
              </a:ext>
            </a:extLst>
          </p:cNvPr>
          <p:cNvSpPr txBox="1"/>
          <p:nvPr/>
        </p:nvSpPr>
        <p:spPr>
          <a:xfrm>
            <a:off x="1" y="3075057"/>
            <a:ext cx="121919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Cambria"/>
                <a:ea typeface="Cambria"/>
                <a:cs typeface="Cambria"/>
                <a:sym typeface="Cambria"/>
              </a:rPr>
              <a:t>Thank You</a:t>
            </a:r>
            <a:endParaRPr dirty="0"/>
          </a:p>
        </p:txBody>
      </p:sp>
      <p:pic>
        <p:nvPicPr>
          <p:cNvPr id="5" name="Audio 4">
            <a:hlinkClick r:id="" action="ppaction://media"/>
            <a:extLst>
              <a:ext uri="{FF2B5EF4-FFF2-40B4-BE49-F238E27FC236}">
                <a16:creationId xmlns:a16="http://schemas.microsoft.com/office/drawing/2014/main" id="{3CC13434-0547-405B-B858-E24C0D703B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71595052"/>
      </p:ext>
    </p:extLst>
  </p:cSld>
  <p:clrMapOvr>
    <a:masterClrMapping/>
  </p:clrMapOvr>
  <mc:AlternateContent xmlns:mc="http://schemas.openxmlformats.org/markup-compatibility/2006">
    <mc:Choice xmlns:p14="http://schemas.microsoft.com/office/powerpoint/2010/main" Requires="p14">
      <p:transition spd="slow" p14:dur="2000" advTm="11816"/>
    </mc:Choice>
    <mc:Fallback>
      <p:transition spd="slow" advTm="11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4"/>
          <p:cNvSpPr/>
          <p:nvPr/>
        </p:nvSpPr>
        <p:spPr>
          <a:xfrm>
            <a:off x="0" y="6531429"/>
            <a:ext cx="12192000" cy="3265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4"/>
          <p:cNvSpPr txBox="1"/>
          <p:nvPr/>
        </p:nvSpPr>
        <p:spPr>
          <a:xfrm>
            <a:off x="-56993" y="6531428"/>
            <a:ext cx="4147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183" name="Google Shape;183;p4"/>
          <p:cNvSpPr txBox="1">
            <a:spLocks noGrp="1"/>
          </p:cNvSpPr>
          <p:nvPr>
            <p:ph type="sldNum" idx="12"/>
          </p:nvPr>
        </p:nvSpPr>
        <p:spPr>
          <a:xfrm>
            <a:off x="9448800" y="6531429"/>
            <a:ext cx="2743200" cy="326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600">
                <a:solidFill>
                  <a:srgbClr val="F2C413"/>
                </a:solidFill>
                <a:latin typeface="Cambria"/>
                <a:ea typeface="Cambria"/>
                <a:cs typeface="Cambria"/>
                <a:sym typeface="Cambria"/>
              </a:rPr>
              <a:t>2</a:t>
            </a:fld>
            <a:endParaRPr sz="1600">
              <a:solidFill>
                <a:srgbClr val="F2C413"/>
              </a:solidFill>
              <a:latin typeface="Cambria"/>
              <a:ea typeface="Cambria"/>
              <a:cs typeface="Cambria"/>
              <a:sym typeface="Cambria"/>
            </a:endParaRPr>
          </a:p>
        </p:txBody>
      </p:sp>
      <p:pic>
        <p:nvPicPr>
          <p:cNvPr id="184" name="Google Shape;184;p4" descr="Logo&#10;&#10;Description automatically generated"/>
          <p:cNvPicPr preferRelativeResize="0"/>
          <p:nvPr/>
        </p:nvPicPr>
        <p:blipFill rotWithShape="1">
          <a:blip r:embed="rId5">
            <a:alphaModFix/>
          </a:blip>
          <a:srcRect/>
          <a:stretch/>
        </p:blipFill>
        <p:spPr>
          <a:xfrm>
            <a:off x="1" y="1"/>
            <a:ext cx="750770" cy="1013088"/>
          </a:xfrm>
          <a:prstGeom prst="rect">
            <a:avLst/>
          </a:prstGeom>
          <a:noFill/>
          <a:ln>
            <a:noFill/>
          </a:ln>
        </p:spPr>
      </p:pic>
      <p:sp>
        <p:nvSpPr>
          <p:cNvPr id="185" name="Google Shape;185;p4"/>
          <p:cNvSpPr/>
          <p:nvPr/>
        </p:nvSpPr>
        <p:spPr>
          <a:xfrm rot="10800000" flipH="1">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4"/>
          <p:cNvSpPr txBox="1"/>
          <p:nvPr/>
        </p:nvSpPr>
        <p:spPr>
          <a:xfrm>
            <a:off x="-1" y="107759"/>
            <a:ext cx="12191999"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Cambria"/>
                <a:ea typeface="Cambria"/>
                <a:sym typeface="Cambria"/>
              </a:rPr>
              <a:t>G-Code Development</a:t>
            </a:r>
            <a:endParaRPr dirty="0"/>
          </a:p>
        </p:txBody>
      </p:sp>
      <p:sp>
        <p:nvSpPr>
          <p:cNvPr id="187" name="Google Shape;187;p4"/>
          <p:cNvSpPr/>
          <p:nvPr/>
        </p:nvSpPr>
        <p:spPr>
          <a:xfrm>
            <a:off x="4276494" y="6519445"/>
            <a:ext cx="36390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5" name="Picture 4" descr="Text&#10;&#10;Description automatically generated">
            <a:extLst>
              <a:ext uri="{FF2B5EF4-FFF2-40B4-BE49-F238E27FC236}">
                <a16:creationId xmlns:a16="http://schemas.microsoft.com/office/drawing/2014/main" id="{7FAB7174-DB75-46DB-9098-A5E5F888C09A}"/>
              </a:ext>
            </a:extLst>
          </p:cNvPr>
          <p:cNvPicPr>
            <a:picLocks noChangeAspect="1"/>
          </p:cNvPicPr>
          <p:nvPr/>
        </p:nvPicPr>
        <p:blipFill>
          <a:blip r:embed="rId6"/>
          <a:stretch>
            <a:fillRect/>
          </a:stretch>
        </p:blipFill>
        <p:spPr>
          <a:xfrm>
            <a:off x="6046585" y="3826703"/>
            <a:ext cx="2331719" cy="2515739"/>
          </a:xfrm>
          <a:prstGeom prst="rect">
            <a:avLst/>
          </a:prstGeom>
        </p:spPr>
      </p:pic>
      <p:pic>
        <p:nvPicPr>
          <p:cNvPr id="7" name="Picture 6" descr="Text&#10;&#10;Description automatically generated">
            <a:extLst>
              <a:ext uri="{FF2B5EF4-FFF2-40B4-BE49-F238E27FC236}">
                <a16:creationId xmlns:a16="http://schemas.microsoft.com/office/drawing/2014/main" id="{E96FA473-5F59-4A6B-8823-9E4A9A327611}"/>
              </a:ext>
            </a:extLst>
          </p:cNvPr>
          <p:cNvPicPr>
            <a:picLocks noChangeAspect="1"/>
          </p:cNvPicPr>
          <p:nvPr/>
        </p:nvPicPr>
        <p:blipFill>
          <a:blip r:embed="rId7"/>
          <a:stretch>
            <a:fillRect/>
          </a:stretch>
        </p:blipFill>
        <p:spPr>
          <a:xfrm>
            <a:off x="1043038" y="3829023"/>
            <a:ext cx="4796089" cy="2515740"/>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ED2BA7E7-510C-48FE-9D3A-01AFC52F6182}"/>
              </a:ext>
            </a:extLst>
          </p:cNvPr>
          <p:cNvPicPr>
            <a:picLocks noChangeAspect="1"/>
          </p:cNvPicPr>
          <p:nvPr/>
        </p:nvPicPr>
        <p:blipFill>
          <a:blip r:embed="rId8"/>
          <a:stretch>
            <a:fillRect/>
          </a:stretch>
        </p:blipFill>
        <p:spPr>
          <a:xfrm>
            <a:off x="8585762" y="1123866"/>
            <a:ext cx="3116242" cy="5218576"/>
          </a:xfrm>
          <a:prstGeom prst="rect">
            <a:avLst/>
          </a:prstGeom>
        </p:spPr>
      </p:pic>
      <p:sp>
        <p:nvSpPr>
          <p:cNvPr id="11" name="TextBox 10">
            <a:extLst>
              <a:ext uri="{FF2B5EF4-FFF2-40B4-BE49-F238E27FC236}">
                <a16:creationId xmlns:a16="http://schemas.microsoft.com/office/drawing/2014/main" id="{4CA940B0-6810-4ACA-8A4F-72414C4BC677}"/>
              </a:ext>
            </a:extLst>
          </p:cNvPr>
          <p:cNvSpPr txBox="1"/>
          <p:nvPr/>
        </p:nvSpPr>
        <p:spPr>
          <a:xfrm>
            <a:off x="1250496" y="1204111"/>
            <a:ext cx="6128078" cy="2677656"/>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Slicer</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We used the Slic3r slicer</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Build plate size of 100x100 mm</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Movement speed of 30 mm/s</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Layer size of 1.25 mm</a:t>
            </a:r>
          </a:p>
          <a:p>
            <a:r>
              <a:rPr lang="en-US" dirty="0">
                <a:latin typeface="Cambria" panose="02040503050406030204" pitchFamily="18" charset="0"/>
                <a:ea typeface="Cambria" panose="02040503050406030204" pitchFamily="18" charset="0"/>
              </a:rPr>
              <a:t>Post Processer</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Written in python</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~800,000 lines/second</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Converts extrusion to sintering commands</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Adds material in between layers</a:t>
            </a:r>
          </a:p>
          <a:p>
            <a:pPr marL="742950" lvl="1" indent="-285750">
              <a:buFont typeface="Arial" panose="020B0604020202020204" pitchFamily="34" charset="0"/>
              <a:buChar char="•"/>
            </a:pPr>
            <a:r>
              <a:rPr lang="en-US" dirty="0">
                <a:latin typeface="Cambria" panose="02040503050406030204" pitchFamily="18" charset="0"/>
                <a:ea typeface="Cambria" panose="02040503050406030204" pitchFamily="18" charset="0"/>
              </a:rPr>
              <a:t>Progress bar for more complex prints</a:t>
            </a:r>
          </a:p>
          <a:p>
            <a:pPr marL="742950" lvl="1" indent="-285750">
              <a:buFont typeface="Arial" panose="020B0604020202020204" pitchFamily="34" charset="0"/>
              <a:buChar char="•"/>
            </a:pPr>
            <a:endParaRPr lang="en-US" dirty="0"/>
          </a:p>
        </p:txBody>
      </p:sp>
      <p:pic>
        <p:nvPicPr>
          <p:cNvPr id="12" name="Audio 11">
            <a:hlinkClick r:id="" action="ppaction://media"/>
            <a:extLst>
              <a:ext uri="{FF2B5EF4-FFF2-40B4-BE49-F238E27FC236}">
                <a16:creationId xmlns:a16="http://schemas.microsoft.com/office/drawing/2014/main" id="{AFB62FF8-CFAB-46B0-ACE5-BDAD4CE89AA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90634061"/>
      </p:ext>
    </p:extLst>
  </p:cSld>
  <p:clrMapOvr>
    <a:masterClrMapping/>
  </p:clrMapOvr>
  <mc:AlternateContent xmlns:mc="http://schemas.openxmlformats.org/markup-compatibility/2006" xmlns:p14="http://schemas.microsoft.com/office/powerpoint/2010/main">
    <mc:Choice Requires="p14">
      <p:transition spd="slow" p14:dur="2000" advTm="78040"/>
    </mc:Choice>
    <mc:Fallback xmlns="">
      <p:transition spd="slow" advTm="78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4"/>
          <p:cNvSpPr/>
          <p:nvPr/>
        </p:nvSpPr>
        <p:spPr>
          <a:xfrm>
            <a:off x="0" y="6531429"/>
            <a:ext cx="12192000" cy="3265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4"/>
          <p:cNvSpPr txBox="1"/>
          <p:nvPr/>
        </p:nvSpPr>
        <p:spPr>
          <a:xfrm>
            <a:off x="-56993" y="6531428"/>
            <a:ext cx="4147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183" name="Google Shape;183;p4"/>
          <p:cNvSpPr txBox="1">
            <a:spLocks noGrp="1"/>
          </p:cNvSpPr>
          <p:nvPr>
            <p:ph type="sldNum" idx="12"/>
          </p:nvPr>
        </p:nvSpPr>
        <p:spPr>
          <a:xfrm>
            <a:off x="9448800" y="6531429"/>
            <a:ext cx="2743200" cy="326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600">
                <a:solidFill>
                  <a:srgbClr val="F2C413"/>
                </a:solidFill>
                <a:latin typeface="Cambria"/>
                <a:ea typeface="Cambria"/>
                <a:cs typeface="Cambria"/>
                <a:sym typeface="Cambria"/>
              </a:rPr>
              <a:t>3</a:t>
            </a:fld>
            <a:endParaRPr sz="1600">
              <a:solidFill>
                <a:srgbClr val="F2C413"/>
              </a:solidFill>
              <a:latin typeface="Cambria"/>
              <a:ea typeface="Cambria"/>
              <a:cs typeface="Cambria"/>
              <a:sym typeface="Cambria"/>
            </a:endParaRPr>
          </a:p>
        </p:txBody>
      </p:sp>
      <p:pic>
        <p:nvPicPr>
          <p:cNvPr id="184" name="Google Shape;184;p4" descr="Logo&#10;&#10;Description automatically generated"/>
          <p:cNvPicPr preferRelativeResize="0"/>
          <p:nvPr/>
        </p:nvPicPr>
        <p:blipFill rotWithShape="1">
          <a:blip r:embed="rId5">
            <a:alphaModFix/>
          </a:blip>
          <a:srcRect/>
          <a:stretch/>
        </p:blipFill>
        <p:spPr>
          <a:xfrm>
            <a:off x="1" y="1"/>
            <a:ext cx="750770" cy="1013088"/>
          </a:xfrm>
          <a:prstGeom prst="rect">
            <a:avLst/>
          </a:prstGeom>
          <a:noFill/>
          <a:ln>
            <a:noFill/>
          </a:ln>
        </p:spPr>
      </p:pic>
      <p:sp>
        <p:nvSpPr>
          <p:cNvPr id="185" name="Google Shape;185;p4"/>
          <p:cNvSpPr/>
          <p:nvPr/>
        </p:nvSpPr>
        <p:spPr>
          <a:xfrm rot="10800000" flipH="1">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4"/>
          <p:cNvSpPr txBox="1"/>
          <p:nvPr/>
        </p:nvSpPr>
        <p:spPr>
          <a:xfrm>
            <a:off x="-1" y="107759"/>
            <a:ext cx="121919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Cambria"/>
                <a:ea typeface="Cambria"/>
                <a:cs typeface="Cambria"/>
                <a:sym typeface="Cambria"/>
              </a:rPr>
              <a:t>Homing Sequence</a:t>
            </a:r>
            <a:endParaRPr dirty="0"/>
          </a:p>
        </p:txBody>
      </p:sp>
      <p:sp>
        <p:nvSpPr>
          <p:cNvPr id="187" name="Google Shape;187;p4"/>
          <p:cNvSpPr/>
          <p:nvPr/>
        </p:nvSpPr>
        <p:spPr>
          <a:xfrm>
            <a:off x="4276494" y="6519445"/>
            <a:ext cx="36390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2" name="TextBox 1">
            <a:extLst>
              <a:ext uri="{FF2B5EF4-FFF2-40B4-BE49-F238E27FC236}">
                <a16:creationId xmlns:a16="http://schemas.microsoft.com/office/drawing/2014/main" id="{09E0CBEB-DD9D-40C2-B543-9F0EEF7D4E95}"/>
              </a:ext>
            </a:extLst>
          </p:cNvPr>
          <p:cNvSpPr txBox="1"/>
          <p:nvPr/>
        </p:nvSpPr>
        <p:spPr>
          <a:xfrm>
            <a:off x="965899" y="2459504"/>
            <a:ext cx="5130101"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Home X and Y axes</a:t>
            </a:r>
          </a:p>
          <a:p>
            <a:pPr marL="285750"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Home Z axis and set it to position 0</a:t>
            </a:r>
          </a:p>
          <a:p>
            <a:pPr marL="285750"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Home the reservoir and move it to the desired height for the build</a:t>
            </a:r>
          </a:p>
          <a:p>
            <a:pPr marL="285750" indent="-285750">
              <a:buFont typeface="Arial" panose="020B0604020202020204" pitchFamily="34" charset="0"/>
              <a:buChar char="•"/>
            </a:pPr>
            <a:r>
              <a:rPr lang="en-US" sz="2400" dirty="0">
                <a:latin typeface="Cambria" panose="02040503050406030204" pitchFamily="18" charset="0"/>
                <a:ea typeface="Cambria" panose="02040503050406030204" pitchFamily="18" charset="0"/>
              </a:rPr>
              <a:t>Home the sweeper mechanism</a:t>
            </a:r>
          </a:p>
        </p:txBody>
      </p:sp>
      <p:pic>
        <p:nvPicPr>
          <p:cNvPr id="4" name="Picture 3" descr="Graphical user interface, text, email&#10;&#10;Description automatically generated">
            <a:extLst>
              <a:ext uri="{FF2B5EF4-FFF2-40B4-BE49-F238E27FC236}">
                <a16:creationId xmlns:a16="http://schemas.microsoft.com/office/drawing/2014/main" id="{0469C60C-0FF9-4A98-9621-870A71E89A92}"/>
              </a:ext>
            </a:extLst>
          </p:cNvPr>
          <p:cNvPicPr>
            <a:picLocks noChangeAspect="1"/>
          </p:cNvPicPr>
          <p:nvPr/>
        </p:nvPicPr>
        <p:blipFill>
          <a:blip r:embed="rId6"/>
          <a:stretch>
            <a:fillRect/>
          </a:stretch>
        </p:blipFill>
        <p:spPr>
          <a:xfrm>
            <a:off x="6873296" y="2304362"/>
            <a:ext cx="3430232" cy="2249274"/>
          </a:xfrm>
          <a:prstGeom prst="rect">
            <a:avLst/>
          </a:prstGeom>
        </p:spPr>
      </p:pic>
      <p:pic>
        <p:nvPicPr>
          <p:cNvPr id="5" name="Audio 4">
            <a:hlinkClick r:id="" action="ppaction://media"/>
            <a:extLst>
              <a:ext uri="{FF2B5EF4-FFF2-40B4-BE49-F238E27FC236}">
                <a16:creationId xmlns:a16="http://schemas.microsoft.com/office/drawing/2014/main" id="{B711E364-6D5C-4907-A99D-93A877E465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6689" y="590984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279"/>
    </mc:Choice>
    <mc:Fallback xmlns="">
      <p:transition spd="slow" advTm="3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5"/>
          <p:cNvSpPr/>
          <p:nvPr/>
        </p:nvSpPr>
        <p:spPr>
          <a:xfrm>
            <a:off x="0" y="6531429"/>
            <a:ext cx="12192000" cy="3265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5"/>
          <p:cNvSpPr txBox="1"/>
          <p:nvPr/>
        </p:nvSpPr>
        <p:spPr>
          <a:xfrm>
            <a:off x="-56993" y="6531428"/>
            <a:ext cx="4147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01" name="Google Shape;201;p5"/>
          <p:cNvSpPr txBox="1">
            <a:spLocks noGrp="1"/>
          </p:cNvSpPr>
          <p:nvPr>
            <p:ph type="sldNum" idx="12"/>
          </p:nvPr>
        </p:nvSpPr>
        <p:spPr>
          <a:xfrm>
            <a:off x="9448800" y="6531429"/>
            <a:ext cx="2743200" cy="326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600">
                <a:solidFill>
                  <a:srgbClr val="F2C413"/>
                </a:solidFill>
                <a:latin typeface="Cambria"/>
                <a:ea typeface="Cambria"/>
                <a:cs typeface="Cambria"/>
                <a:sym typeface="Cambria"/>
              </a:rPr>
              <a:t>4</a:t>
            </a:fld>
            <a:endParaRPr sz="1600">
              <a:solidFill>
                <a:srgbClr val="F2C413"/>
              </a:solidFill>
              <a:latin typeface="Cambria"/>
              <a:ea typeface="Cambria"/>
              <a:cs typeface="Cambria"/>
              <a:sym typeface="Cambria"/>
            </a:endParaRPr>
          </a:p>
        </p:txBody>
      </p:sp>
      <p:pic>
        <p:nvPicPr>
          <p:cNvPr id="202" name="Google Shape;202;p5" descr="Logo&#10;&#10;Description automatically generated"/>
          <p:cNvPicPr preferRelativeResize="0"/>
          <p:nvPr/>
        </p:nvPicPr>
        <p:blipFill rotWithShape="1">
          <a:blip r:embed="rId3">
            <a:alphaModFix/>
          </a:blip>
          <a:srcRect/>
          <a:stretch/>
        </p:blipFill>
        <p:spPr>
          <a:xfrm>
            <a:off x="1" y="1"/>
            <a:ext cx="750770" cy="1013088"/>
          </a:xfrm>
          <a:prstGeom prst="rect">
            <a:avLst/>
          </a:prstGeom>
          <a:noFill/>
          <a:ln>
            <a:noFill/>
          </a:ln>
        </p:spPr>
      </p:pic>
      <p:sp>
        <p:nvSpPr>
          <p:cNvPr id="204" name="Google Shape;204;p5"/>
          <p:cNvSpPr txBox="1"/>
          <p:nvPr/>
        </p:nvSpPr>
        <p:spPr>
          <a:xfrm>
            <a:off x="1" y="3075057"/>
            <a:ext cx="121919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Cambria"/>
                <a:ea typeface="Cambria"/>
                <a:cs typeface="Cambria"/>
                <a:sym typeface="Cambria"/>
              </a:rPr>
              <a:t>Foundation Powder Delivery</a:t>
            </a:r>
            <a:endParaRPr dirty="0"/>
          </a:p>
        </p:txBody>
      </p:sp>
      <p:sp>
        <p:nvSpPr>
          <p:cNvPr id="205" name="Google Shape;205;p5"/>
          <p:cNvSpPr/>
          <p:nvPr/>
        </p:nvSpPr>
        <p:spPr>
          <a:xfrm>
            <a:off x="4276494" y="6519445"/>
            <a:ext cx="36390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2" name="TextBox 1">
            <a:extLst>
              <a:ext uri="{FF2B5EF4-FFF2-40B4-BE49-F238E27FC236}">
                <a16:creationId xmlns:a16="http://schemas.microsoft.com/office/drawing/2014/main" id="{A7836A99-5D4F-43D4-B78F-CBDB8ACA2353}"/>
              </a:ext>
            </a:extLst>
          </p:cNvPr>
          <p:cNvSpPr txBox="1"/>
          <p:nvPr/>
        </p:nvSpPr>
        <p:spPr>
          <a:xfrm>
            <a:off x="1468877" y="1293779"/>
            <a:ext cx="2538919" cy="943583"/>
          </a:xfrm>
          <a:prstGeom prst="rect">
            <a:avLst/>
          </a:prstGeom>
          <a:noFill/>
        </p:spPr>
        <p:txBody>
          <a:bodyPr wrap="square" rtlCol="0">
            <a:spAutoFit/>
          </a:body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5"/>
          <p:cNvSpPr/>
          <p:nvPr/>
        </p:nvSpPr>
        <p:spPr>
          <a:xfrm>
            <a:off x="0" y="6531429"/>
            <a:ext cx="12192000" cy="3265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5"/>
          <p:cNvSpPr txBox="1"/>
          <p:nvPr/>
        </p:nvSpPr>
        <p:spPr>
          <a:xfrm>
            <a:off x="-56993" y="6531428"/>
            <a:ext cx="4147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01" name="Google Shape;201;p5"/>
          <p:cNvSpPr txBox="1">
            <a:spLocks noGrp="1"/>
          </p:cNvSpPr>
          <p:nvPr>
            <p:ph type="sldNum" idx="12"/>
          </p:nvPr>
        </p:nvSpPr>
        <p:spPr>
          <a:xfrm>
            <a:off x="9448800" y="6531429"/>
            <a:ext cx="2743200" cy="326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600">
                <a:solidFill>
                  <a:srgbClr val="F2C413"/>
                </a:solidFill>
                <a:latin typeface="Cambria"/>
                <a:ea typeface="Cambria"/>
                <a:cs typeface="Cambria"/>
                <a:sym typeface="Cambria"/>
              </a:rPr>
              <a:t>5</a:t>
            </a:fld>
            <a:endParaRPr sz="1600">
              <a:solidFill>
                <a:srgbClr val="F2C413"/>
              </a:solidFill>
              <a:latin typeface="Cambria"/>
              <a:ea typeface="Cambria"/>
              <a:cs typeface="Cambria"/>
              <a:sym typeface="Cambria"/>
            </a:endParaRPr>
          </a:p>
        </p:txBody>
      </p:sp>
      <p:pic>
        <p:nvPicPr>
          <p:cNvPr id="202" name="Google Shape;202;p5" descr="Logo&#10;&#10;Description automatically generated"/>
          <p:cNvPicPr preferRelativeResize="0"/>
          <p:nvPr/>
        </p:nvPicPr>
        <p:blipFill rotWithShape="1">
          <a:blip r:embed="rId5">
            <a:alphaModFix/>
          </a:blip>
          <a:srcRect/>
          <a:stretch/>
        </p:blipFill>
        <p:spPr>
          <a:xfrm>
            <a:off x="1" y="1"/>
            <a:ext cx="750770" cy="1013088"/>
          </a:xfrm>
          <a:prstGeom prst="rect">
            <a:avLst/>
          </a:prstGeom>
          <a:noFill/>
          <a:ln>
            <a:noFill/>
          </a:ln>
        </p:spPr>
      </p:pic>
      <p:sp>
        <p:nvSpPr>
          <p:cNvPr id="204" name="Google Shape;204;p5"/>
          <p:cNvSpPr txBox="1"/>
          <p:nvPr/>
        </p:nvSpPr>
        <p:spPr>
          <a:xfrm>
            <a:off x="1" y="3075057"/>
            <a:ext cx="121919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Cambria"/>
                <a:ea typeface="Cambria"/>
                <a:cs typeface="Cambria"/>
                <a:sym typeface="Cambria"/>
              </a:rPr>
              <a:t>Recording</a:t>
            </a:r>
            <a:endParaRPr dirty="0"/>
          </a:p>
        </p:txBody>
      </p:sp>
      <p:sp>
        <p:nvSpPr>
          <p:cNvPr id="205" name="Google Shape;205;p5"/>
          <p:cNvSpPr/>
          <p:nvPr/>
        </p:nvSpPr>
        <p:spPr>
          <a:xfrm>
            <a:off x="4276494" y="6519445"/>
            <a:ext cx="36390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207" name="Google Shape;207;p5"/>
          <p:cNvPicPr preferRelativeResize="0"/>
          <p:nvPr/>
        </p:nvPicPr>
        <p:blipFill rotWithShape="1">
          <a:blip r:embed="rId6">
            <a:alphaModFix/>
          </a:blip>
          <a:srcRect/>
          <a:stretch/>
        </p:blipFill>
        <p:spPr>
          <a:xfrm>
            <a:off x="11552238" y="6218238"/>
            <a:ext cx="487362" cy="487362"/>
          </a:xfrm>
          <a:prstGeom prst="rect">
            <a:avLst/>
          </a:prstGeom>
          <a:noFill/>
          <a:ln>
            <a:noFill/>
          </a:ln>
        </p:spPr>
      </p:pic>
      <p:sp>
        <p:nvSpPr>
          <p:cNvPr id="2" name="TextBox 1">
            <a:extLst>
              <a:ext uri="{FF2B5EF4-FFF2-40B4-BE49-F238E27FC236}">
                <a16:creationId xmlns:a16="http://schemas.microsoft.com/office/drawing/2014/main" id="{A7836A99-5D4F-43D4-B78F-CBDB8ACA2353}"/>
              </a:ext>
            </a:extLst>
          </p:cNvPr>
          <p:cNvSpPr txBox="1"/>
          <p:nvPr/>
        </p:nvSpPr>
        <p:spPr>
          <a:xfrm>
            <a:off x="1468877" y="1293779"/>
            <a:ext cx="2538919" cy="943583"/>
          </a:xfrm>
          <a:prstGeom prst="rect">
            <a:avLst/>
          </a:prstGeom>
          <a:noFill/>
        </p:spPr>
        <p:txBody>
          <a:bodyPr wrap="square" rtlCol="0">
            <a:spAutoFit/>
          </a:bodyPr>
          <a:lstStyle/>
          <a:p>
            <a:endParaRPr lang="en-US" dirty="0"/>
          </a:p>
        </p:txBody>
      </p:sp>
      <p:pic>
        <p:nvPicPr>
          <p:cNvPr id="4" name="Audio 3">
            <a:hlinkClick r:id="" action="ppaction://media"/>
            <a:extLst>
              <a:ext uri="{FF2B5EF4-FFF2-40B4-BE49-F238E27FC236}">
                <a16:creationId xmlns:a16="http://schemas.microsoft.com/office/drawing/2014/main" id="{8FEC5477-2D3B-4AAF-9BAA-3F6FE6C894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1375704"/>
      </p:ext>
    </p:extLst>
  </p:cSld>
  <p:clrMapOvr>
    <a:masterClrMapping/>
  </p:clrMapOvr>
  <mc:AlternateContent xmlns:mc="http://schemas.openxmlformats.org/markup-compatibility/2006">
    <mc:Choice xmlns:p14="http://schemas.microsoft.com/office/powerpoint/2010/main" Requires="p14">
      <p:transition spd="slow" p14:dur="2000" advTm="25064"/>
    </mc:Choice>
    <mc:Fallback>
      <p:transition spd="slow" advTm="2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07"/>
                                        </p:tgtEl>
                                        <p:attrNameLst>
                                          <p:attrName>style.visibility</p:attrName>
                                        </p:attrNameLst>
                                      </p:cBhvr>
                                      <p:to>
                                        <p:strVal val="visible"/>
                                      </p:to>
                                    </p:set>
                                    <p:animEffect transition="in" filter="fade">
                                      <p:cBhvr>
                                        <p:cTn id="9" dur="1"/>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6"/>
          <p:cNvSpPr/>
          <p:nvPr/>
        </p:nvSpPr>
        <p:spPr>
          <a:xfrm>
            <a:off x="0" y="6531429"/>
            <a:ext cx="12192000" cy="3265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6"/>
          <p:cNvSpPr txBox="1"/>
          <p:nvPr/>
        </p:nvSpPr>
        <p:spPr>
          <a:xfrm>
            <a:off x="-56993" y="6531428"/>
            <a:ext cx="4147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15" name="Google Shape;215;p6"/>
          <p:cNvSpPr txBox="1">
            <a:spLocks noGrp="1"/>
          </p:cNvSpPr>
          <p:nvPr>
            <p:ph type="sldNum" idx="12"/>
          </p:nvPr>
        </p:nvSpPr>
        <p:spPr>
          <a:xfrm>
            <a:off x="9448800" y="6531429"/>
            <a:ext cx="2743200" cy="326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600" dirty="0">
                <a:solidFill>
                  <a:srgbClr val="F2C413"/>
                </a:solidFill>
                <a:latin typeface="Cambria"/>
                <a:ea typeface="Cambria"/>
                <a:cs typeface="Cambria"/>
                <a:sym typeface="Cambria"/>
              </a:rPr>
              <a:t>5</a:t>
            </a:r>
            <a:endParaRPr sz="1600" dirty="0">
              <a:solidFill>
                <a:srgbClr val="F2C413"/>
              </a:solidFill>
              <a:latin typeface="Cambria"/>
              <a:ea typeface="Cambria"/>
              <a:cs typeface="Cambria"/>
              <a:sym typeface="Cambria"/>
            </a:endParaRPr>
          </a:p>
        </p:txBody>
      </p:sp>
      <p:pic>
        <p:nvPicPr>
          <p:cNvPr id="216" name="Google Shape;216;p6" descr="Logo&#10;&#10;Description automatically generated"/>
          <p:cNvPicPr preferRelativeResize="0"/>
          <p:nvPr/>
        </p:nvPicPr>
        <p:blipFill rotWithShape="1">
          <a:blip r:embed="rId3">
            <a:alphaModFix/>
          </a:blip>
          <a:srcRect/>
          <a:stretch/>
        </p:blipFill>
        <p:spPr>
          <a:xfrm>
            <a:off x="1" y="1"/>
            <a:ext cx="750770" cy="1013088"/>
          </a:xfrm>
          <a:prstGeom prst="rect">
            <a:avLst/>
          </a:prstGeom>
          <a:noFill/>
          <a:ln>
            <a:noFill/>
          </a:ln>
        </p:spPr>
      </p:pic>
      <p:sp>
        <p:nvSpPr>
          <p:cNvPr id="218" name="Google Shape;218;p6"/>
          <p:cNvSpPr txBox="1"/>
          <p:nvPr/>
        </p:nvSpPr>
        <p:spPr>
          <a:xfrm>
            <a:off x="1" y="3075057"/>
            <a:ext cx="121919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Cambria"/>
                <a:ea typeface="Cambria"/>
                <a:cs typeface="Cambria"/>
                <a:sym typeface="Cambria"/>
              </a:rPr>
              <a:t>First Layer Sintering</a:t>
            </a:r>
            <a:endParaRPr dirty="0"/>
          </a:p>
        </p:txBody>
      </p:sp>
      <p:sp>
        <p:nvSpPr>
          <p:cNvPr id="219" name="Google Shape;219;p6"/>
          <p:cNvSpPr/>
          <p:nvPr/>
        </p:nvSpPr>
        <p:spPr>
          <a:xfrm>
            <a:off x="4276494" y="6519445"/>
            <a:ext cx="36390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5"/>
          <p:cNvSpPr/>
          <p:nvPr/>
        </p:nvSpPr>
        <p:spPr>
          <a:xfrm>
            <a:off x="0" y="6531429"/>
            <a:ext cx="12192000" cy="3265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5"/>
          <p:cNvSpPr txBox="1"/>
          <p:nvPr/>
        </p:nvSpPr>
        <p:spPr>
          <a:xfrm>
            <a:off x="-56993" y="6531428"/>
            <a:ext cx="4147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01" name="Google Shape;201;p5"/>
          <p:cNvSpPr txBox="1">
            <a:spLocks noGrp="1"/>
          </p:cNvSpPr>
          <p:nvPr>
            <p:ph type="sldNum" idx="12"/>
          </p:nvPr>
        </p:nvSpPr>
        <p:spPr>
          <a:xfrm>
            <a:off x="9448800" y="6531429"/>
            <a:ext cx="2743200" cy="326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600">
                <a:solidFill>
                  <a:srgbClr val="F2C413"/>
                </a:solidFill>
                <a:latin typeface="Cambria"/>
                <a:ea typeface="Cambria"/>
                <a:cs typeface="Cambria"/>
                <a:sym typeface="Cambria"/>
              </a:rPr>
              <a:t>7</a:t>
            </a:fld>
            <a:endParaRPr sz="1600">
              <a:solidFill>
                <a:srgbClr val="F2C413"/>
              </a:solidFill>
              <a:latin typeface="Cambria"/>
              <a:ea typeface="Cambria"/>
              <a:cs typeface="Cambria"/>
              <a:sym typeface="Cambria"/>
            </a:endParaRPr>
          </a:p>
        </p:txBody>
      </p:sp>
      <p:pic>
        <p:nvPicPr>
          <p:cNvPr id="202" name="Google Shape;202;p5" descr="Logo&#10;&#10;Description automatically generated"/>
          <p:cNvPicPr preferRelativeResize="0"/>
          <p:nvPr/>
        </p:nvPicPr>
        <p:blipFill rotWithShape="1">
          <a:blip r:embed="rId5">
            <a:alphaModFix/>
          </a:blip>
          <a:srcRect/>
          <a:stretch/>
        </p:blipFill>
        <p:spPr>
          <a:xfrm>
            <a:off x="1" y="1"/>
            <a:ext cx="750770" cy="1013088"/>
          </a:xfrm>
          <a:prstGeom prst="rect">
            <a:avLst/>
          </a:prstGeom>
          <a:noFill/>
          <a:ln>
            <a:noFill/>
          </a:ln>
        </p:spPr>
      </p:pic>
      <p:sp>
        <p:nvSpPr>
          <p:cNvPr id="204" name="Google Shape;204;p5"/>
          <p:cNvSpPr txBox="1"/>
          <p:nvPr/>
        </p:nvSpPr>
        <p:spPr>
          <a:xfrm>
            <a:off x="1" y="3075057"/>
            <a:ext cx="121919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Cambria"/>
                <a:ea typeface="Cambria"/>
                <a:cs typeface="Cambria"/>
                <a:sym typeface="Cambria"/>
              </a:rPr>
              <a:t>Recording</a:t>
            </a:r>
            <a:endParaRPr dirty="0"/>
          </a:p>
        </p:txBody>
      </p:sp>
      <p:sp>
        <p:nvSpPr>
          <p:cNvPr id="205" name="Google Shape;205;p5"/>
          <p:cNvSpPr/>
          <p:nvPr/>
        </p:nvSpPr>
        <p:spPr>
          <a:xfrm>
            <a:off x="4276494" y="6519445"/>
            <a:ext cx="36390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207" name="Google Shape;207;p5"/>
          <p:cNvPicPr preferRelativeResize="0"/>
          <p:nvPr/>
        </p:nvPicPr>
        <p:blipFill rotWithShape="1">
          <a:blip r:embed="rId6">
            <a:alphaModFix/>
          </a:blip>
          <a:srcRect/>
          <a:stretch/>
        </p:blipFill>
        <p:spPr>
          <a:xfrm>
            <a:off x="11552238" y="6218238"/>
            <a:ext cx="487362" cy="487362"/>
          </a:xfrm>
          <a:prstGeom prst="rect">
            <a:avLst/>
          </a:prstGeom>
          <a:noFill/>
          <a:ln>
            <a:noFill/>
          </a:ln>
        </p:spPr>
      </p:pic>
      <p:sp>
        <p:nvSpPr>
          <p:cNvPr id="2" name="TextBox 1">
            <a:extLst>
              <a:ext uri="{FF2B5EF4-FFF2-40B4-BE49-F238E27FC236}">
                <a16:creationId xmlns:a16="http://schemas.microsoft.com/office/drawing/2014/main" id="{A7836A99-5D4F-43D4-B78F-CBDB8ACA2353}"/>
              </a:ext>
            </a:extLst>
          </p:cNvPr>
          <p:cNvSpPr txBox="1"/>
          <p:nvPr/>
        </p:nvSpPr>
        <p:spPr>
          <a:xfrm>
            <a:off x="1468877" y="1293779"/>
            <a:ext cx="2538919" cy="943583"/>
          </a:xfrm>
          <a:prstGeom prst="rect">
            <a:avLst/>
          </a:prstGeom>
          <a:noFill/>
        </p:spPr>
        <p:txBody>
          <a:bodyPr wrap="square" rtlCol="0">
            <a:spAutoFit/>
          </a:bodyPr>
          <a:lstStyle/>
          <a:p>
            <a:endParaRPr lang="en-US" dirty="0"/>
          </a:p>
        </p:txBody>
      </p:sp>
      <p:pic>
        <p:nvPicPr>
          <p:cNvPr id="5" name="Audio 4">
            <a:hlinkClick r:id="" action="ppaction://media"/>
            <a:extLst>
              <a:ext uri="{FF2B5EF4-FFF2-40B4-BE49-F238E27FC236}">
                <a16:creationId xmlns:a16="http://schemas.microsoft.com/office/drawing/2014/main" id="{2CAD366B-2E3E-4429-98FC-0D79A3EA9A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01686126"/>
      </p:ext>
    </p:extLst>
  </p:cSld>
  <p:clrMapOvr>
    <a:masterClrMapping/>
  </p:clrMapOvr>
  <mc:AlternateContent xmlns:mc="http://schemas.openxmlformats.org/markup-compatibility/2006">
    <mc:Choice xmlns:p14="http://schemas.microsoft.com/office/powerpoint/2010/main" Requires="p14">
      <p:transition spd="slow" p14:dur="2000" advTm="20260"/>
    </mc:Choice>
    <mc:Fallback>
      <p:transition spd="slow" advTm="20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207"/>
                                        </p:tgtEl>
                                        <p:attrNameLst>
                                          <p:attrName>style.visibility</p:attrName>
                                        </p:attrNameLst>
                                      </p:cBhvr>
                                      <p:to>
                                        <p:strVal val="visible"/>
                                      </p:to>
                                    </p:set>
                                    <p:animEffect transition="in" filter="fade">
                                      <p:cBhvr>
                                        <p:cTn id="9" dur="1"/>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7"/>
          <p:cNvSpPr/>
          <p:nvPr/>
        </p:nvSpPr>
        <p:spPr>
          <a:xfrm>
            <a:off x="0" y="6531429"/>
            <a:ext cx="12192000" cy="3265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7"/>
          <p:cNvSpPr txBox="1"/>
          <p:nvPr/>
        </p:nvSpPr>
        <p:spPr>
          <a:xfrm>
            <a:off x="-56993" y="6531428"/>
            <a:ext cx="4147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38" name="Google Shape;238;p7"/>
          <p:cNvSpPr txBox="1">
            <a:spLocks noGrp="1"/>
          </p:cNvSpPr>
          <p:nvPr>
            <p:ph type="sldNum" idx="12"/>
          </p:nvPr>
        </p:nvSpPr>
        <p:spPr>
          <a:xfrm>
            <a:off x="9448800" y="6531429"/>
            <a:ext cx="2743200" cy="326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600" dirty="0">
                <a:solidFill>
                  <a:srgbClr val="F2C413"/>
                </a:solidFill>
                <a:latin typeface="Cambria"/>
                <a:ea typeface="Cambria"/>
                <a:cs typeface="Cambria"/>
                <a:sym typeface="Cambria"/>
              </a:rPr>
              <a:t>6</a:t>
            </a:r>
            <a:endParaRPr sz="1600" dirty="0">
              <a:solidFill>
                <a:srgbClr val="F2C413"/>
              </a:solidFill>
              <a:latin typeface="Cambria"/>
              <a:ea typeface="Cambria"/>
              <a:cs typeface="Cambria"/>
              <a:sym typeface="Cambria"/>
            </a:endParaRPr>
          </a:p>
        </p:txBody>
      </p:sp>
      <p:pic>
        <p:nvPicPr>
          <p:cNvPr id="239" name="Google Shape;239;p7" descr="Logo&#10;&#10;Description automatically generated"/>
          <p:cNvPicPr preferRelativeResize="0"/>
          <p:nvPr/>
        </p:nvPicPr>
        <p:blipFill rotWithShape="1">
          <a:blip r:embed="rId3">
            <a:alphaModFix/>
          </a:blip>
          <a:srcRect/>
          <a:stretch/>
        </p:blipFill>
        <p:spPr>
          <a:xfrm>
            <a:off x="1" y="1"/>
            <a:ext cx="750770" cy="1013088"/>
          </a:xfrm>
          <a:prstGeom prst="rect">
            <a:avLst/>
          </a:prstGeom>
          <a:noFill/>
          <a:ln>
            <a:noFill/>
          </a:ln>
        </p:spPr>
      </p:pic>
      <p:sp>
        <p:nvSpPr>
          <p:cNvPr id="241" name="Google Shape;241;p7"/>
          <p:cNvSpPr txBox="1"/>
          <p:nvPr/>
        </p:nvSpPr>
        <p:spPr>
          <a:xfrm>
            <a:off x="1" y="3105835"/>
            <a:ext cx="1219199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mbria"/>
                <a:ea typeface="Cambria"/>
                <a:cs typeface="Cambria"/>
                <a:sym typeface="Cambria"/>
              </a:rPr>
              <a:t>Powder Delivery after Sintering</a:t>
            </a:r>
            <a:endParaRPr dirty="0"/>
          </a:p>
        </p:txBody>
      </p:sp>
      <p:sp>
        <p:nvSpPr>
          <p:cNvPr id="242" name="Google Shape;242;p7"/>
          <p:cNvSpPr/>
          <p:nvPr/>
        </p:nvSpPr>
        <p:spPr>
          <a:xfrm>
            <a:off x="4276494" y="6519445"/>
            <a:ext cx="36390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5"/>
          <p:cNvSpPr/>
          <p:nvPr/>
        </p:nvSpPr>
        <p:spPr>
          <a:xfrm>
            <a:off x="0" y="6531429"/>
            <a:ext cx="12192000" cy="3265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5"/>
          <p:cNvSpPr txBox="1"/>
          <p:nvPr/>
        </p:nvSpPr>
        <p:spPr>
          <a:xfrm>
            <a:off x="-56993" y="6531428"/>
            <a:ext cx="4147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01" name="Google Shape;201;p5"/>
          <p:cNvSpPr txBox="1">
            <a:spLocks noGrp="1"/>
          </p:cNvSpPr>
          <p:nvPr>
            <p:ph type="sldNum" idx="12"/>
          </p:nvPr>
        </p:nvSpPr>
        <p:spPr>
          <a:xfrm>
            <a:off x="9448800" y="6531429"/>
            <a:ext cx="2743200" cy="326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600">
                <a:solidFill>
                  <a:srgbClr val="F2C413"/>
                </a:solidFill>
                <a:latin typeface="Cambria"/>
                <a:ea typeface="Cambria"/>
                <a:cs typeface="Cambria"/>
                <a:sym typeface="Cambria"/>
              </a:rPr>
              <a:t>9</a:t>
            </a:fld>
            <a:endParaRPr sz="1600">
              <a:solidFill>
                <a:srgbClr val="F2C413"/>
              </a:solidFill>
              <a:latin typeface="Cambria"/>
              <a:ea typeface="Cambria"/>
              <a:cs typeface="Cambria"/>
              <a:sym typeface="Cambria"/>
            </a:endParaRPr>
          </a:p>
        </p:txBody>
      </p:sp>
      <p:pic>
        <p:nvPicPr>
          <p:cNvPr id="202" name="Google Shape;202;p5" descr="Logo&#10;&#10;Description automatically generated"/>
          <p:cNvPicPr preferRelativeResize="0"/>
          <p:nvPr/>
        </p:nvPicPr>
        <p:blipFill rotWithShape="1">
          <a:blip r:embed="rId5">
            <a:alphaModFix/>
          </a:blip>
          <a:srcRect/>
          <a:stretch/>
        </p:blipFill>
        <p:spPr>
          <a:xfrm>
            <a:off x="1" y="1"/>
            <a:ext cx="750770" cy="1013088"/>
          </a:xfrm>
          <a:prstGeom prst="rect">
            <a:avLst/>
          </a:prstGeom>
          <a:noFill/>
          <a:ln>
            <a:noFill/>
          </a:ln>
        </p:spPr>
      </p:pic>
      <p:sp>
        <p:nvSpPr>
          <p:cNvPr id="204" name="Google Shape;204;p5"/>
          <p:cNvSpPr txBox="1"/>
          <p:nvPr/>
        </p:nvSpPr>
        <p:spPr>
          <a:xfrm>
            <a:off x="1" y="3075057"/>
            <a:ext cx="12191999"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Cambria"/>
                <a:ea typeface="Cambria"/>
                <a:cs typeface="Cambria"/>
                <a:sym typeface="Cambria"/>
              </a:rPr>
              <a:t>Recording</a:t>
            </a:r>
            <a:endParaRPr dirty="0"/>
          </a:p>
        </p:txBody>
      </p:sp>
      <p:sp>
        <p:nvSpPr>
          <p:cNvPr id="205" name="Google Shape;205;p5"/>
          <p:cNvSpPr/>
          <p:nvPr/>
        </p:nvSpPr>
        <p:spPr>
          <a:xfrm>
            <a:off x="4276494" y="6519445"/>
            <a:ext cx="36390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207" name="Google Shape;207;p5"/>
          <p:cNvPicPr preferRelativeResize="0"/>
          <p:nvPr/>
        </p:nvPicPr>
        <p:blipFill rotWithShape="1">
          <a:blip r:embed="rId6">
            <a:alphaModFix/>
          </a:blip>
          <a:srcRect/>
          <a:stretch/>
        </p:blipFill>
        <p:spPr>
          <a:xfrm>
            <a:off x="11552238" y="6218238"/>
            <a:ext cx="487362" cy="487362"/>
          </a:xfrm>
          <a:prstGeom prst="rect">
            <a:avLst/>
          </a:prstGeom>
          <a:noFill/>
          <a:ln>
            <a:noFill/>
          </a:ln>
        </p:spPr>
      </p:pic>
      <p:sp>
        <p:nvSpPr>
          <p:cNvPr id="2" name="TextBox 1">
            <a:extLst>
              <a:ext uri="{FF2B5EF4-FFF2-40B4-BE49-F238E27FC236}">
                <a16:creationId xmlns:a16="http://schemas.microsoft.com/office/drawing/2014/main" id="{A7836A99-5D4F-43D4-B78F-CBDB8ACA2353}"/>
              </a:ext>
            </a:extLst>
          </p:cNvPr>
          <p:cNvSpPr txBox="1"/>
          <p:nvPr/>
        </p:nvSpPr>
        <p:spPr>
          <a:xfrm>
            <a:off x="1468877" y="1293779"/>
            <a:ext cx="2538919" cy="943583"/>
          </a:xfrm>
          <a:prstGeom prst="rect">
            <a:avLst/>
          </a:prstGeom>
          <a:noFill/>
        </p:spPr>
        <p:txBody>
          <a:bodyPr wrap="square" rtlCol="0">
            <a:spAutoFit/>
          </a:bodyPr>
          <a:lstStyle/>
          <a:p>
            <a:endParaRPr lang="en-US" dirty="0"/>
          </a:p>
        </p:txBody>
      </p:sp>
      <p:pic>
        <p:nvPicPr>
          <p:cNvPr id="3" name="Audio 2">
            <a:hlinkClick r:id="" action="ppaction://media"/>
            <a:extLst>
              <a:ext uri="{FF2B5EF4-FFF2-40B4-BE49-F238E27FC236}">
                <a16:creationId xmlns:a16="http://schemas.microsoft.com/office/drawing/2014/main" id="{9C6CF8C3-C558-4149-A01B-9E594996F7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47727840"/>
      </p:ext>
    </p:extLst>
  </p:cSld>
  <p:clrMapOvr>
    <a:masterClrMapping/>
  </p:clrMapOvr>
  <mc:AlternateContent xmlns:mc="http://schemas.openxmlformats.org/markup-compatibility/2006">
    <mc:Choice xmlns:p14="http://schemas.microsoft.com/office/powerpoint/2010/main" Requires="p14">
      <p:transition spd="slow" p14:dur="2000" advTm="15770"/>
    </mc:Choice>
    <mc:Fallback>
      <p:transition spd="slow" advTm="15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207"/>
                                        </p:tgtEl>
                                        <p:attrNameLst>
                                          <p:attrName>style.visibility</p:attrName>
                                        </p:attrNameLst>
                                      </p:cBhvr>
                                      <p:to>
                                        <p:strVal val="visible"/>
                                      </p:to>
                                    </p:set>
                                    <p:animEffect transition="in" filter="fade">
                                      <p:cBhvr>
                                        <p:cTn id="9" dur="1"/>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TotalTime>
  <Words>1342</Words>
  <Application>Microsoft Office PowerPoint</Application>
  <PresentationFormat>Widescreen</PresentationFormat>
  <Paragraphs>132</Paragraphs>
  <Slides>17</Slides>
  <Notes>17</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McMahon</dc:creator>
  <cp:lastModifiedBy>Daniel Valledor</cp:lastModifiedBy>
  <cp:revision>6</cp:revision>
  <dcterms:created xsi:type="dcterms:W3CDTF">2022-02-10T03:04:25Z</dcterms:created>
  <dcterms:modified xsi:type="dcterms:W3CDTF">2022-04-19T03:51:11Z</dcterms:modified>
</cp:coreProperties>
</file>